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1FAB3-18CA-4526-B94A-F01E102A714A}" type="doc">
      <dgm:prSet loTypeId="urn:microsoft.com/office/officeart/2005/8/layout/hList6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A37C2BD-75D4-422F-8719-9A33DC2EE0C1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  <a:cs typeface="Adobe Hebrew"/>
              <a:sym typeface="Wingdings"/>
            </a:rPr>
            <a:t>License issued by </a:t>
          </a:r>
          <a:r>
            <a:rPr lang="en-US" dirty="0">
              <a:latin typeface="Century Gothic" panose="020B0502020202020204" pitchFamily="34" charset="0"/>
              <a:cs typeface="Adobe Hebrew"/>
            </a:rPr>
            <a:t>DOED : </a:t>
          </a:r>
        </a:p>
        <a:p>
          <a:r>
            <a:rPr lang="en-US" b="1" dirty="0">
              <a:latin typeface="Century Gothic" panose="020B0502020202020204" pitchFamily="34" charset="0"/>
              <a:cs typeface="Adobe Hebrew"/>
            </a:rPr>
            <a:t>24, 726 MW</a:t>
          </a:r>
          <a:endParaRPr lang="en-US" b="1" dirty="0">
            <a:latin typeface="Century Gothic" panose="020B0502020202020204" pitchFamily="34" charset="0"/>
          </a:endParaRPr>
        </a:p>
      </dgm:t>
    </dgm:pt>
    <dgm:pt modelId="{96B236EC-DE1D-4D30-B6C3-B8C4EA28E942}" type="parTrans" cxnId="{239CDD3B-B394-41FD-9999-072A0E8F651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C44D46F-82DD-4EC3-8E59-07A549AA9D3F}" type="sibTrans" cxnId="{239CDD3B-B394-41FD-9999-072A0E8F651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6F98B7E-8F7B-4133-AAB8-F7B290D2B606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 Projects awaiting survey license: </a:t>
          </a:r>
        </a:p>
        <a:p>
          <a:r>
            <a:rPr lang="en-US" b="1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378 MW</a:t>
          </a:r>
          <a:endParaRPr lang="en-US" b="1" dirty="0">
            <a:latin typeface="Century Gothic" panose="020B0502020202020204" pitchFamily="34" charset="0"/>
          </a:endParaRPr>
        </a:p>
      </dgm:t>
    </dgm:pt>
    <dgm:pt modelId="{FBB7545A-72EC-4620-BF5A-5E2CBBBCDE11}" type="parTrans" cxnId="{2C6F6232-291C-4289-B288-38A13482468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3FA1157-B9B9-47B5-89AD-7C5A148C97FC}" type="sibTrans" cxnId="{2C6F6232-291C-4289-B288-38A13482468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24F7261-DE2E-4D35-88F0-70B61E670F69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Generational license issued: </a:t>
          </a:r>
        </a:p>
        <a:p>
          <a:r>
            <a:rPr lang="en-US" b="1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7679 MW</a:t>
          </a:r>
          <a:endParaRPr lang="en-US" b="1" dirty="0">
            <a:latin typeface="Century Gothic" panose="020B0502020202020204" pitchFamily="34" charset="0"/>
          </a:endParaRPr>
        </a:p>
      </dgm:t>
    </dgm:pt>
    <dgm:pt modelId="{FAF6A449-FF75-48CD-9C4C-7B45BE983DAF}" type="parTrans" cxnId="{17F8235A-05E5-4055-A00F-838988FA18E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F374D1A-5AA1-4499-AFDC-A09921F2BDAA}" type="sibTrans" cxnId="{17F8235A-05E5-4055-A00F-838988FA18E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392D8F2-5B6E-4249-9891-A28854160914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Projects awaiting generation license: </a:t>
          </a:r>
        </a:p>
        <a:p>
          <a:r>
            <a:rPr lang="en-US" b="1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2013 MW </a:t>
          </a:r>
          <a:endParaRPr lang="en-US" b="1" dirty="0">
            <a:latin typeface="Century Gothic" panose="020B0502020202020204" pitchFamily="34" charset="0"/>
          </a:endParaRPr>
        </a:p>
      </dgm:t>
    </dgm:pt>
    <dgm:pt modelId="{51823FC0-4DE0-4F31-B708-D0ABBDBE55F2}" type="parTrans" cxnId="{E889CB3B-C37A-4318-A3B1-54303D6D18A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DFB71C5-FCEB-4E89-91FE-16C60B71B78F}" type="sibTrans" cxnId="{E889CB3B-C37A-4318-A3B1-54303D6D18A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0F85AFF-1670-4A7F-B892-BC0DF0E7A1E7}" type="pres">
      <dgm:prSet presAssocID="{28C1FAB3-18CA-4526-B94A-F01E102A7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BFC0C-7226-4631-9FA0-6E35565245D0}" type="pres">
      <dgm:prSet presAssocID="{5A37C2BD-75D4-422F-8719-9A33DC2EE0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039B2-4AF9-4CF8-85BE-637233AFC53B}" type="pres">
      <dgm:prSet presAssocID="{8C44D46F-82DD-4EC3-8E59-07A549AA9D3F}" presName="sibTrans" presStyleCnt="0"/>
      <dgm:spPr/>
      <dgm:t>
        <a:bodyPr/>
        <a:lstStyle/>
        <a:p>
          <a:endParaRPr lang="en-US"/>
        </a:p>
      </dgm:t>
    </dgm:pt>
    <dgm:pt modelId="{B3832B18-2F83-4E44-87C6-AAF787B0EC46}" type="pres">
      <dgm:prSet presAssocID="{86F98B7E-8F7B-4133-AAB8-F7B290D2B6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F74E1-575F-499D-ACC5-3D98B5F8E818}" type="pres">
      <dgm:prSet presAssocID="{53FA1157-B9B9-47B5-89AD-7C5A148C97FC}" presName="sibTrans" presStyleCnt="0"/>
      <dgm:spPr/>
      <dgm:t>
        <a:bodyPr/>
        <a:lstStyle/>
        <a:p>
          <a:endParaRPr lang="en-US"/>
        </a:p>
      </dgm:t>
    </dgm:pt>
    <dgm:pt modelId="{FE170893-7E78-4A62-A6D7-3BEB57DA816A}" type="pres">
      <dgm:prSet presAssocID="{524F7261-DE2E-4D35-88F0-70B61E670F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8C5C-53A5-4B0E-BD6C-A69A939EBCB5}" type="pres">
      <dgm:prSet presAssocID="{7F374D1A-5AA1-4499-AFDC-A09921F2BDAA}" presName="sibTrans" presStyleCnt="0"/>
      <dgm:spPr/>
      <dgm:t>
        <a:bodyPr/>
        <a:lstStyle/>
        <a:p>
          <a:endParaRPr lang="en-US"/>
        </a:p>
      </dgm:t>
    </dgm:pt>
    <dgm:pt modelId="{65A7967E-C85C-4794-930B-416EC7AE8E5D}" type="pres">
      <dgm:prSet presAssocID="{0392D8F2-5B6E-4249-9891-A288541609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C1134-D32E-4E8A-AFBE-4EBA67FD980A}" type="presOf" srcId="{28C1FAB3-18CA-4526-B94A-F01E102A714A}" destId="{A0F85AFF-1670-4A7F-B892-BC0DF0E7A1E7}" srcOrd="0" destOrd="0" presId="urn:microsoft.com/office/officeart/2005/8/layout/hList6"/>
    <dgm:cxn modelId="{239CDD3B-B394-41FD-9999-072A0E8F651A}" srcId="{28C1FAB3-18CA-4526-B94A-F01E102A714A}" destId="{5A37C2BD-75D4-422F-8719-9A33DC2EE0C1}" srcOrd="0" destOrd="0" parTransId="{96B236EC-DE1D-4D30-B6C3-B8C4EA28E942}" sibTransId="{8C44D46F-82DD-4EC3-8E59-07A549AA9D3F}"/>
    <dgm:cxn modelId="{17F8235A-05E5-4055-A00F-838988FA18ED}" srcId="{28C1FAB3-18CA-4526-B94A-F01E102A714A}" destId="{524F7261-DE2E-4D35-88F0-70B61E670F69}" srcOrd="2" destOrd="0" parTransId="{FAF6A449-FF75-48CD-9C4C-7B45BE983DAF}" sibTransId="{7F374D1A-5AA1-4499-AFDC-A09921F2BDAA}"/>
    <dgm:cxn modelId="{F7F9168C-A7E2-430F-B954-E085D61E4932}" type="presOf" srcId="{524F7261-DE2E-4D35-88F0-70B61E670F69}" destId="{FE170893-7E78-4A62-A6D7-3BEB57DA816A}" srcOrd="0" destOrd="0" presId="urn:microsoft.com/office/officeart/2005/8/layout/hList6"/>
    <dgm:cxn modelId="{E889CB3B-C37A-4318-A3B1-54303D6D18AB}" srcId="{28C1FAB3-18CA-4526-B94A-F01E102A714A}" destId="{0392D8F2-5B6E-4249-9891-A28854160914}" srcOrd="3" destOrd="0" parTransId="{51823FC0-4DE0-4F31-B708-D0ABBDBE55F2}" sibTransId="{0DFB71C5-FCEB-4E89-91FE-16C60B71B78F}"/>
    <dgm:cxn modelId="{7BAEF6F7-06D4-4857-91A5-EA11837465D9}" type="presOf" srcId="{86F98B7E-8F7B-4133-AAB8-F7B290D2B606}" destId="{B3832B18-2F83-4E44-87C6-AAF787B0EC46}" srcOrd="0" destOrd="0" presId="urn:microsoft.com/office/officeart/2005/8/layout/hList6"/>
    <dgm:cxn modelId="{C3DD6EC3-1166-4937-892C-DFDD0C292638}" type="presOf" srcId="{5A37C2BD-75D4-422F-8719-9A33DC2EE0C1}" destId="{712BFC0C-7226-4631-9FA0-6E35565245D0}" srcOrd="0" destOrd="0" presId="urn:microsoft.com/office/officeart/2005/8/layout/hList6"/>
    <dgm:cxn modelId="{10D1A350-FD63-41B5-876F-4ACA71257097}" type="presOf" srcId="{0392D8F2-5B6E-4249-9891-A28854160914}" destId="{65A7967E-C85C-4794-930B-416EC7AE8E5D}" srcOrd="0" destOrd="0" presId="urn:microsoft.com/office/officeart/2005/8/layout/hList6"/>
    <dgm:cxn modelId="{2C6F6232-291C-4289-B288-38A13482468E}" srcId="{28C1FAB3-18CA-4526-B94A-F01E102A714A}" destId="{86F98B7E-8F7B-4133-AAB8-F7B290D2B606}" srcOrd="1" destOrd="0" parTransId="{FBB7545A-72EC-4620-BF5A-5E2CBBBCDE11}" sibTransId="{53FA1157-B9B9-47B5-89AD-7C5A148C97FC}"/>
    <dgm:cxn modelId="{10EA2FB0-5FE6-4CED-B7BF-3B9E37E98E43}" type="presParOf" srcId="{A0F85AFF-1670-4A7F-B892-BC0DF0E7A1E7}" destId="{712BFC0C-7226-4631-9FA0-6E35565245D0}" srcOrd="0" destOrd="0" presId="urn:microsoft.com/office/officeart/2005/8/layout/hList6"/>
    <dgm:cxn modelId="{213150E1-E499-4EF0-88DA-195A6369FCED}" type="presParOf" srcId="{A0F85AFF-1670-4A7F-B892-BC0DF0E7A1E7}" destId="{0FF039B2-4AF9-4CF8-85BE-637233AFC53B}" srcOrd="1" destOrd="0" presId="urn:microsoft.com/office/officeart/2005/8/layout/hList6"/>
    <dgm:cxn modelId="{2E776757-DBB4-4650-96B7-F82A46586E75}" type="presParOf" srcId="{A0F85AFF-1670-4A7F-B892-BC0DF0E7A1E7}" destId="{B3832B18-2F83-4E44-87C6-AAF787B0EC46}" srcOrd="2" destOrd="0" presId="urn:microsoft.com/office/officeart/2005/8/layout/hList6"/>
    <dgm:cxn modelId="{E7770C8E-5B95-4CA2-9394-F72037051D01}" type="presParOf" srcId="{A0F85AFF-1670-4A7F-B892-BC0DF0E7A1E7}" destId="{69CF74E1-575F-499D-ACC5-3D98B5F8E818}" srcOrd="3" destOrd="0" presId="urn:microsoft.com/office/officeart/2005/8/layout/hList6"/>
    <dgm:cxn modelId="{96EB10F1-E6A9-4F4C-96A3-210446A9B061}" type="presParOf" srcId="{A0F85AFF-1670-4A7F-B892-BC0DF0E7A1E7}" destId="{FE170893-7E78-4A62-A6D7-3BEB57DA816A}" srcOrd="4" destOrd="0" presId="urn:microsoft.com/office/officeart/2005/8/layout/hList6"/>
    <dgm:cxn modelId="{C8E00460-72AE-49B4-A82B-2CCFD7E49BE0}" type="presParOf" srcId="{A0F85AFF-1670-4A7F-B892-BC0DF0E7A1E7}" destId="{66E28C5C-53A5-4B0E-BD6C-A69A939EBCB5}" srcOrd="5" destOrd="0" presId="urn:microsoft.com/office/officeart/2005/8/layout/hList6"/>
    <dgm:cxn modelId="{198711A7-6183-47A3-B202-4210E48D059F}" type="presParOf" srcId="{A0F85AFF-1670-4A7F-B892-BC0DF0E7A1E7}" destId="{65A7967E-C85C-4794-930B-416EC7AE8E5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1FAB3-18CA-4526-B94A-F01E102A714A}" type="doc">
      <dgm:prSet loTypeId="urn:microsoft.com/office/officeart/2005/8/layout/hList6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A37C2BD-75D4-422F-8719-9A33DC2EE0C1}">
      <dgm:prSet phldrT="[Text]"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PPA Completed Projects:   </a:t>
          </a:r>
          <a:r>
            <a:rPr lang="en-US" sz="2000" b="1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6042 MW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96B236EC-DE1D-4D30-B6C3-B8C4EA28E942}" type="parTrans" cxnId="{239CDD3B-B394-41FD-9999-072A0E8F651A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C44D46F-82DD-4EC3-8E59-07A549AA9D3F}" type="sibTrans" cxnId="{239CDD3B-B394-41FD-9999-072A0E8F651A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6F98B7E-8F7B-4133-AAB8-F7B290D2B606}">
      <dgm:prSet phldrT="[Text]"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Projects Under Construction (with FC) 116 projects : </a:t>
          </a:r>
          <a:r>
            <a:rPr lang="en-US" sz="2000" b="1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2810 MW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FBB7545A-72EC-4620-BF5A-5E2CBBBCDE11}" type="parTrans" cxnId="{2C6F6232-291C-4289-B288-38A13482468E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3FA1157-B9B9-47B5-89AD-7C5A148C97FC}" type="sibTrans" cxnId="{2C6F6232-291C-4289-B288-38A13482468E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24F7261-DE2E-4D35-88F0-70B61E670F69}">
      <dgm:prSet phldrT="[Text]"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Projects (waiting FC) 133 projects: </a:t>
          </a:r>
          <a:r>
            <a:rPr lang="en-US" sz="2000" b="1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2593 MW 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FAF6A449-FF75-48CD-9C4C-7B45BE983DAF}" type="parTrans" cxnId="{17F8235A-05E5-4055-A00F-838988FA18ED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F374D1A-5AA1-4499-AFDC-A09921F2BDAA}" type="sibTrans" cxnId="{17F8235A-05E5-4055-A00F-838988FA18ED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392D8F2-5B6E-4249-9891-A28854160914}">
      <dgm:prSet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Generational license issued: </a:t>
          </a:r>
          <a:r>
            <a:rPr lang="en-US" sz="2000" b="1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7679 MW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51823FC0-4DE0-4F31-B708-D0ABBDBE55F2}" type="parTrans" cxnId="{E889CB3B-C37A-4318-A3B1-54303D6D18AB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DFB71C5-FCEB-4E89-91FE-16C60B71B78F}" type="sibTrans" cxnId="{E889CB3B-C37A-4318-A3B1-54303D6D18AB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0F85AFF-1670-4A7F-B892-BC0DF0E7A1E7}" type="pres">
      <dgm:prSet presAssocID="{28C1FAB3-18CA-4526-B94A-F01E102A7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BFC0C-7226-4631-9FA0-6E35565245D0}" type="pres">
      <dgm:prSet presAssocID="{5A37C2BD-75D4-422F-8719-9A33DC2EE0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039B2-4AF9-4CF8-85BE-637233AFC53B}" type="pres">
      <dgm:prSet presAssocID="{8C44D46F-82DD-4EC3-8E59-07A549AA9D3F}" presName="sibTrans" presStyleCnt="0"/>
      <dgm:spPr/>
      <dgm:t>
        <a:bodyPr/>
        <a:lstStyle/>
        <a:p>
          <a:endParaRPr lang="en-US"/>
        </a:p>
      </dgm:t>
    </dgm:pt>
    <dgm:pt modelId="{B3832B18-2F83-4E44-87C6-AAF787B0EC46}" type="pres">
      <dgm:prSet presAssocID="{86F98B7E-8F7B-4133-AAB8-F7B290D2B6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F74E1-575F-499D-ACC5-3D98B5F8E818}" type="pres">
      <dgm:prSet presAssocID="{53FA1157-B9B9-47B5-89AD-7C5A148C97FC}" presName="sibTrans" presStyleCnt="0"/>
      <dgm:spPr/>
      <dgm:t>
        <a:bodyPr/>
        <a:lstStyle/>
        <a:p>
          <a:endParaRPr lang="en-US"/>
        </a:p>
      </dgm:t>
    </dgm:pt>
    <dgm:pt modelId="{FE170893-7E78-4A62-A6D7-3BEB57DA816A}" type="pres">
      <dgm:prSet presAssocID="{524F7261-DE2E-4D35-88F0-70B61E670F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8C5C-53A5-4B0E-BD6C-A69A939EBCB5}" type="pres">
      <dgm:prSet presAssocID="{7F374D1A-5AA1-4499-AFDC-A09921F2BDAA}" presName="sibTrans" presStyleCnt="0"/>
      <dgm:spPr/>
      <dgm:t>
        <a:bodyPr/>
        <a:lstStyle/>
        <a:p>
          <a:endParaRPr lang="en-US"/>
        </a:p>
      </dgm:t>
    </dgm:pt>
    <dgm:pt modelId="{65A7967E-C85C-4794-930B-416EC7AE8E5D}" type="pres">
      <dgm:prSet presAssocID="{0392D8F2-5B6E-4249-9891-A288541609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89CB3B-C37A-4318-A3B1-54303D6D18AB}" srcId="{28C1FAB3-18CA-4526-B94A-F01E102A714A}" destId="{0392D8F2-5B6E-4249-9891-A28854160914}" srcOrd="3" destOrd="0" parTransId="{51823FC0-4DE0-4F31-B708-D0ABBDBE55F2}" sibTransId="{0DFB71C5-FCEB-4E89-91FE-16C60B71B78F}"/>
    <dgm:cxn modelId="{EA34A993-B737-40F8-87BA-C25E7D6E9988}" type="presOf" srcId="{0392D8F2-5B6E-4249-9891-A28854160914}" destId="{65A7967E-C85C-4794-930B-416EC7AE8E5D}" srcOrd="0" destOrd="0" presId="urn:microsoft.com/office/officeart/2005/8/layout/hList6"/>
    <dgm:cxn modelId="{9C7F7BF1-0BB6-45B7-B155-F5DF2AA61962}" type="presOf" srcId="{86F98B7E-8F7B-4133-AAB8-F7B290D2B606}" destId="{B3832B18-2F83-4E44-87C6-AAF787B0EC46}" srcOrd="0" destOrd="0" presId="urn:microsoft.com/office/officeart/2005/8/layout/hList6"/>
    <dgm:cxn modelId="{239CDD3B-B394-41FD-9999-072A0E8F651A}" srcId="{28C1FAB3-18CA-4526-B94A-F01E102A714A}" destId="{5A37C2BD-75D4-422F-8719-9A33DC2EE0C1}" srcOrd="0" destOrd="0" parTransId="{96B236EC-DE1D-4D30-B6C3-B8C4EA28E942}" sibTransId="{8C44D46F-82DD-4EC3-8E59-07A549AA9D3F}"/>
    <dgm:cxn modelId="{5CB63374-06BA-4357-84EC-A9890CAB0621}" type="presOf" srcId="{5A37C2BD-75D4-422F-8719-9A33DC2EE0C1}" destId="{712BFC0C-7226-4631-9FA0-6E35565245D0}" srcOrd="0" destOrd="0" presId="urn:microsoft.com/office/officeart/2005/8/layout/hList6"/>
    <dgm:cxn modelId="{17F8235A-05E5-4055-A00F-838988FA18ED}" srcId="{28C1FAB3-18CA-4526-B94A-F01E102A714A}" destId="{524F7261-DE2E-4D35-88F0-70B61E670F69}" srcOrd="2" destOrd="0" parTransId="{FAF6A449-FF75-48CD-9C4C-7B45BE983DAF}" sibTransId="{7F374D1A-5AA1-4499-AFDC-A09921F2BDAA}"/>
    <dgm:cxn modelId="{8A1279E5-A427-48E0-9960-A59C632B662C}" type="presOf" srcId="{28C1FAB3-18CA-4526-B94A-F01E102A714A}" destId="{A0F85AFF-1670-4A7F-B892-BC0DF0E7A1E7}" srcOrd="0" destOrd="0" presId="urn:microsoft.com/office/officeart/2005/8/layout/hList6"/>
    <dgm:cxn modelId="{72E0AB9F-C6DF-4C92-99C7-EA819992F29A}" type="presOf" srcId="{524F7261-DE2E-4D35-88F0-70B61E670F69}" destId="{FE170893-7E78-4A62-A6D7-3BEB57DA816A}" srcOrd="0" destOrd="0" presId="urn:microsoft.com/office/officeart/2005/8/layout/hList6"/>
    <dgm:cxn modelId="{2C6F6232-291C-4289-B288-38A13482468E}" srcId="{28C1FAB3-18CA-4526-B94A-F01E102A714A}" destId="{86F98B7E-8F7B-4133-AAB8-F7B290D2B606}" srcOrd="1" destOrd="0" parTransId="{FBB7545A-72EC-4620-BF5A-5E2CBBBCDE11}" sibTransId="{53FA1157-B9B9-47B5-89AD-7C5A148C97FC}"/>
    <dgm:cxn modelId="{AF004C65-D213-4321-8979-F2F7735CA91E}" type="presParOf" srcId="{A0F85AFF-1670-4A7F-B892-BC0DF0E7A1E7}" destId="{712BFC0C-7226-4631-9FA0-6E35565245D0}" srcOrd="0" destOrd="0" presId="urn:microsoft.com/office/officeart/2005/8/layout/hList6"/>
    <dgm:cxn modelId="{D1456C85-AE81-4D6E-9A8B-CDDB8ABD933E}" type="presParOf" srcId="{A0F85AFF-1670-4A7F-B892-BC0DF0E7A1E7}" destId="{0FF039B2-4AF9-4CF8-85BE-637233AFC53B}" srcOrd="1" destOrd="0" presId="urn:microsoft.com/office/officeart/2005/8/layout/hList6"/>
    <dgm:cxn modelId="{4C90DBB0-AD24-4F29-8AB7-07B534CD0C00}" type="presParOf" srcId="{A0F85AFF-1670-4A7F-B892-BC0DF0E7A1E7}" destId="{B3832B18-2F83-4E44-87C6-AAF787B0EC46}" srcOrd="2" destOrd="0" presId="urn:microsoft.com/office/officeart/2005/8/layout/hList6"/>
    <dgm:cxn modelId="{8CD36CA1-A9A0-4B64-B802-424A6A7E1560}" type="presParOf" srcId="{A0F85AFF-1670-4A7F-B892-BC0DF0E7A1E7}" destId="{69CF74E1-575F-499D-ACC5-3D98B5F8E818}" srcOrd="3" destOrd="0" presId="urn:microsoft.com/office/officeart/2005/8/layout/hList6"/>
    <dgm:cxn modelId="{1EEFA6F4-A3EE-46DC-8CA4-0CE8E0DF613A}" type="presParOf" srcId="{A0F85AFF-1670-4A7F-B892-BC0DF0E7A1E7}" destId="{FE170893-7E78-4A62-A6D7-3BEB57DA816A}" srcOrd="4" destOrd="0" presId="urn:microsoft.com/office/officeart/2005/8/layout/hList6"/>
    <dgm:cxn modelId="{9CAD8E5F-F14B-4F76-AB6A-AA2F83D66CBA}" type="presParOf" srcId="{A0F85AFF-1670-4A7F-B892-BC0DF0E7A1E7}" destId="{66E28C5C-53A5-4B0E-BD6C-A69A939EBCB5}" srcOrd="5" destOrd="0" presId="urn:microsoft.com/office/officeart/2005/8/layout/hList6"/>
    <dgm:cxn modelId="{998D6F77-001A-4EFC-A31D-66FD610359EB}" type="presParOf" srcId="{A0F85AFF-1670-4A7F-B892-BC0DF0E7A1E7}" destId="{65A7967E-C85C-4794-930B-416EC7AE8E5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A61E0-4DC3-4B5F-A663-3EFDD7D88838}" type="doc">
      <dgm:prSet loTypeId="urn:microsoft.com/office/officeart/2005/8/layout/arrow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808AD8-8C96-4FB4-902B-5A85D7955683}">
      <dgm:prSet phldrT="[Text]" custT="1"/>
      <dgm:spPr/>
      <dgm:t>
        <a:bodyPr/>
        <a:lstStyle/>
        <a:p>
          <a:r>
            <a:rPr lang="en-US" sz="4400" b="1" dirty="0">
              <a:latin typeface="Century Gothic" panose="020B0502020202020204" pitchFamily="34" charset="0"/>
            </a:rPr>
            <a:t>IPPs</a:t>
          </a:r>
          <a:endParaRPr lang="en-US" sz="6400" b="1" dirty="0">
            <a:latin typeface="Century Gothic" panose="020B0502020202020204" pitchFamily="34" charset="0"/>
          </a:endParaRPr>
        </a:p>
      </dgm:t>
    </dgm:pt>
    <dgm:pt modelId="{0EF520EF-C229-489A-BC05-CD42D86DC7C6}" type="parTrans" cxnId="{D952BEC5-3990-4263-B863-8891550EA4E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42CEDC1-6999-4BE2-A2F8-CD4479648B3E}" type="sibTrans" cxnId="{D952BEC5-3990-4263-B863-8891550EA4E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9014A58-1D7A-479F-A3DA-4F56ED7D79AD}">
      <dgm:prSet phldrT="[Text]"/>
      <dgm:spPr/>
      <dgm:t>
        <a:bodyPr/>
        <a:lstStyle/>
        <a:p>
          <a:endParaRPr lang="en-US" dirty="0">
            <a:latin typeface="Century Gothic" panose="020B0502020202020204" pitchFamily="34" charset="0"/>
          </a:endParaRPr>
        </a:p>
      </dgm:t>
    </dgm:pt>
    <dgm:pt modelId="{82D519EA-B67D-4FF7-A605-3AB8C49D49CA}" type="sibTrans" cxnId="{82EDBC11-E6C0-4F87-9E6A-DE771EF77C8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C8C99C8-C7D7-4D38-84CA-5A2D8D0872F7}" type="parTrans" cxnId="{82EDBC11-E6C0-4F87-9E6A-DE771EF77C8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589D5FE-82C4-4172-B760-0D60A1E6AFC7}" type="pres">
      <dgm:prSet presAssocID="{3BAA61E0-4DC3-4B5F-A663-3EFDD7D888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A6841C-071C-4DDD-88D8-C4C9CC07E521}" type="pres">
      <dgm:prSet presAssocID="{3BAA61E0-4DC3-4B5F-A663-3EFDD7D88838}" presName="divider" presStyleLbl="fgShp" presStyleIdx="0" presStyleCnt="1"/>
      <dgm:spPr/>
      <dgm:t>
        <a:bodyPr/>
        <a:lstStyle/>
        <a:p>
          <a:endParaRPr lang="en-US"/>
        </a:p>
      </dgm:t>
    </dgm:pt>
    <dgm:pt modelId="{7BAFA712-CA42-4AE6-ACC7-BD32542C16F8}" type="pres">
      <dgm:prSet presAssocID="{0C808AD8-8C96-4FB4-902B-5A85D7955683}" presName="downArrow" presStyleLbl="node1" presStyleIdx="0" presStyleCnt="2"/>
      <dgm:spPr/>
      <dgm:t>
        <a:bodyPr/>
        <a:lstStyle/>
        <a:p>
          <a:endParaRPr lang="en-US"/>
        </a:p>
      </dgm:t>
    </dgm:pt>
    <dgm:pt modelId="{4C598800-97A8-4416-A36B-DCF7EF5402B8}" type="pres">
      <dgm:prSet presAssocID="{0C808AD8-8C96-4FB4-902B-5A85D7955683}" presName="downArrowText" presStyleLbl="revTx" presStyleIdx="0" presStyleCnt="2" custScaleX="65101" custScaleY="85634" custLinFactX="-80234" custLinFactNeighborX="-100000" custLinFactNeighborY="-1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E58A7-8BD5-404D-B349-86BAA1EC09F2}" type="pres">
      <dgm:prSet presAssocID="{89014A58-1D7A-479F-A3DA-4F56ED7D79AD}" presName="upArrow" presStyleLbl="node1" presStyleIdx="1" presStyleCnt="2"/>
      <dgm:spPr/>
      <dgm:t>
        <a:bodyPr/>
        <a:lstStyle/>
        <a:p>
          <a:endParaRPr lang="en-US"/>
        </a:p>
      </dgm:t>
    </dgm:pt>
    <dgm:pt modelId="{62C8A2F3-5E89-44DB-B634-4D8CEFE19F4F}" type="pres">
      <dgm:prSet presAssocID="{89014A58-1D7A-479F-A3DA-4F56ED7D79A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E4F6F-36A9-42F2-8CBF-410D5A9BCBF3}" type="presOf" srcId="{89014A58-1D7A-479F-A3DA-4F56ED7D79AD}" destId="{62C8A2F3-5E89-44DB-B634-4D8CEFE19F4F}" srcOrd="0" destOrd="0" presId="urn:microsoft.com/office/officeart/2005/8/layout/arrow3"/>
    <dgm:cxn modelId="{82EDBC11-E6C0-4F87-9E6A-DE771EF77C8E}" srcId="{3BAA61E0-4DC3-4B5F-A663-3EFDD7D88838}" destId="{89014A58-1D7A-479F-A3DA-4F56ED7D79AD}" srcOrd="1" destOrd="0" parTransId="{EC8C99C8-C7D7-4D38-84CA-5A2D8D0872F7}" sibTransId="{82D519EA-B67D-4FF7-A605-3AB8C49D49CA}"/>
    <dgm:cxn modelId="{D952BEC5-3990-4263-B863-8891550EA4E8}" srcId="{3BAA61E0-4DC3-4B5F-A663-3EFDD7D88838}" destId="{0C808AD8-8C96-4FB4-902B-5A85D7955683}" srcOrd="0" destOrd="0" parTransId="{0EF520EF-C229-489A-BC05-CD42D86DC7C6}" sibTransId="{442CEDC1-6999-4BE2-A2F8-CD4479648B3E}"/>
    <dgm:cxn modelId="{3EEF610C-5FA5-4FCC-BBAB-FFD999CCEA2F}" type="presOf" srcId="{0C808AD8-8C96-4FB4-902B-5A85D7955683}" destId="{4C598800-97A8-4416-A36B-DCF7EF5402B8}" srcOrd="0" destOrd="0" presId="urn:microsoft.com/office/officeart/2005/8/layout/arrow3"/>
    <dgm:cxn modelId="{41A3852A-5D6B-4F9A-81CE-38E61C85E5D6}" type="presOf" srcId="{3BAA61E0-4DC3-4B5F-A663-3EFDD7D88838}" destId="{0589D5FE-82C4-4172-B760-0D60A1E6AFC7}" srcOrd="0" destOrd="0" presId="urn:microsoft.com/office/officeart/2005/8/layout/arrow3"/>
    <dgm:cxn modelId="{063B9EE1-B395-426C-903E-C8AE58F854CA}" type="presParOf" srcId="{0589D5FE-82C4-4172-B760-0D60A1E6AFC7}" destId="{8DA6841C-071C-4DDD-88D8-C4C9CC07E521}" srcOrd="0" destOrd="0" presId="urn:microsoft.com/office/officeart/2005/8/layout/arrow3"/>
    <dgm:cxn modelId="{DE4DF958-BDFD-496D-B077-A3BD7CE4404A}" type="presParOf" srcId="{0589D5FE-82C4-4172-B760-0D60A1E6AFC7}" destId="{7BAFA712-CA42-4AE6-ACC7-BD32542C16F8}" srcOrd="1" destOrd="0" presId="urn:microsoft.com/office/officeart/2005/8/layout/arrow3"/>
    <dgm:cxn modelId="{B9BE73DF-163A-410B-96E2-D7E96A92DB73}" type="presParOf" srcId="{0589D5FE-82C4-4172-B760-0D60A1E6AFC7}" destId="{4C598800-97A8-4416-A36B-DCF7EF5402B8}" srcOrd="2" destOrd="0" presId="urn:microsoft.com/office/officeart/2005/8/layout/arrow3"/>
    <dgm:cxn modelId="{8A9EBD32-01A4-4C3B-9CF0-D72AEB7147B0}" type="presParOf" srcId="{0589D5FE-82C4-4172-B760-0D60A1E6AFC7}" destId="{DE1E58A7-8BD5-404D-B349-86BAA1EC09F2}" srcOrd="3" destOrd="0" presId="urn:microsoft.com/office/officeart/2005/8/layout/arrow3"/>
    <dgm:cxn modelId="{F9F7012B-769D-4728-83B1-C4F2FA4C2E4C}" type="presParOf" srcId="{0589D5FE-82C4-4172-B760-0D60A1E6AFC7}" destId="{62C8A2F3-5E89-44DB-B634-4D8CEFE19F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A3F5B-7F6A-42FC-A951-E5E66564E2D3}" type="doc">
      <dgm:prSet loTypeId="urn:microsoft.com/office/officeart/2005/8/layout/pyramid2" loCatId="pyramid" qsTypeId="urn:microsoft.com/office/officeart/2005/8/quickstyle/simple1" qsCatId="simple" csTypeId="urn:microsoft.com/office/officeart/2005/8/colors/accent3_2" csCatId="accent3" phldr="1"/>
      <dgm:spPr/>
    </dgm:pt>
    <dgm:pt modelId="{1D16CA8C-1A64-4221-A0B9-86417D57C493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B0502020202020204" pitchFamily="34" charset="0"/>
            </a:rPr>
            <a:t>Unified license for HPPs should have  validity of 50 years</a:t>
          </a:r>
        </a:p>
      </dgm:t>
    </dgm:pt>
    <dgm:pt modelId="{845A216F-ED80-4E7D-8894-1981138E65DA}" type="parTrans" cxnId="{1E25F5B5-AD11-4A02-A422-7739CC7E5F4D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4E02CD6B-B74E-494A-90D1-C36C9D2A0F27}" type="sibTrans" cxnId="{1E25F5B5-AD11-4A02-A422-7739CC7E5F4D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A2890E66-4D65-4888-A2C2-E055ED93AC33}">
      <dgm:prSet phldrT="[Text]"/>
      <dgm:spPr>
        <a:solidFill>
          <a:srgbClr val="DDDDDD">
            <a:alpha val="90000"/>
          </a:srgbClr>
        </a:solidFill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Royalty should be calculated according to the date of COD</a:t>
          </a:r>
        </a:p>
      </dgm:t>
    </dgm:pt>
    <dgm:pt modelId="{362432E9-E787-461C-A862-400E152EF8C9}" type="parTrans" cxnId="{FF2BAE2F-A81B-4841-B55F-15D7E5229154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1846BE8E-CFED-4A78-87A1-134DAEB05BFF}" type="sibTrans" cxnId="{FF2BAE2F-A81B-4841-B55F-15D7E5229154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7F4AF080-4327-4AD5-98FC-C364353C3B8F}">
      <dgm:prSet phldrT="[Text]"/>
      <dgm:spPr>
        <a:solidFill>
          <a:srgbClr val="92D050">
            <a:alpha val="90000"/>
          </a:srgb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Lease period of private land around hydro power projects and transmission</a:t>
          </a:r>
        </a:p>
      </dgm:t>
    </dgm:pt>
    <dgm:pt modelId="{7A99E76E-260B-48FD-A4AD-3F991BC5A34A}" type="parTrans" cxnId="{EA6E133F-31EC-4F7F-931A-6FEF0ADC6C9D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BE03B7B2-FA2D-493A-AADD-522E1B2BBAA3}" type="sibTrans" cxnId="{EA6E133F-31EC-4F7F-931A-6FEF0ADC6C9D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79959AC3-01AD-43B4-87BF-7880CFCAED98}">
      <dgm:prSet phldrT="[Text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B0502020202020204" pitchFamily="34" charset="0"/>
            </a:rPr>
            <a:t>Lease period of private land around hydro power projects and transmission</a:t>
          </a:r>
        </a:p>
      </dgm:t>
    </dgm:pt>
    <dgm:pt modelId="{512EF7CA-31BA-4D4C-A74C-F0172F04AE56}" type="parTrans" cxnId="{81958D30-763F-4B4F-B0E6-4DE8166D56DB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0267DB35-9E97-46CA-BF8E-07EA0F7C0FD6}" type="sibTrans" cxnId="{81958D30-763F-4B4F-B0E6-4DE8166D56DB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884C399F-8E92-4631-8810-CBF470A0E8B8}" type="pres">
      <dgm:prSet presAssocID="{847A3F5B-7F6A-42FC-A951-E5E66564E2D3}" presName="compositeShape" presStyleCnt="0">
        <dgm:presLayoutVars>
          <dgm:dir/>
          <dgm:resizeHandles/>
        </dgm:presLayoutVars>
      </dgm:prSet>
      <dgm:spPr/>
    </dgm:pt>
    <dgm:pt modelId="{5311C41F-2B33-4B56-90C4-973FDF1E9587}" type="pres">
      <dgm:prSet presAssocID="{847A3F5B-7F6A-42FC-A951-E5E66564E2D3}" presName="pyramid" presStyleLbl="node1" presStyleIdx="0" presStyleCnt="1"/>
      <dgm:spPr/>
    </dgm:pt>
    <dgm:pt modelId="{D975A01B-380F-445D-A2E0-69F91C407677}" type="pres">
      <dgm:prSet presAssocID="{847A3F5B-7F6A-42FC-A951-E5E66564E2D3}" presName="theList" presStyleCnt="0"/>
      <dgm:spPr/>
    </dgm:pt>
    <dgm:pt modelId="{1AA2A7A2-9BEC-4023-A128-34DF82B35420}" type="pres">
      <dgm:prSet presAssocID="{1D16CA8C-1A64-4221-A0B9-86417D57C49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FDEBE-B6BA-40E0-BC22-ED7E69103125}" type="pres">
      <dgm:prSet presAssocID="{1D16CA8C-1A64-4221-A0B9-86417D57C493}" presName="aSpace" presStyleCnt="0"/>
      <dgm:spPr/>
    </dgm:pt>
    <dgm:pt modelId="{C3541814-277E-41A4-B041-E29D7073EE49}" type="pres">
      <dgm:prSet presAssocID="{A2890E66-4D65-4888-A2C2-E055ED93AC3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6B558-9119-4BEF-BBAF-7F89530B7B06}" type="pres">
      <dgm:prSet presAssocID="{A2890E66-4D65-4888-A2C2-E055ED93AC33}" presName="aSpace" presStyleCnt="0"/>
      <dgm:spPr/>
    </dgm:pt>
    <dgm:pt modelId="{610CED15-A594-47E6-9C7F-767AB4EC735A}" type="pres">
      <dgm:prSet presAssocID="{7F4AF080-4327-4AD5-98FC-C364353C3B8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BF68E-16DE-44C7-9DB3-4CACF0CB868B}" type="pres">
      <dgm:prSet presAssocID="{7F4AF080-4327-4AD5-98FC-C364353C3B8F}" presName="aSpace" presStyleCnt="0"/>
      <dgm:spPr/>
    </dgm:pt>
    <dgm:pt modelId="{FED76444-6B1C-4B7A-BA49-FD126B3A2F51}" type="pres">
      <dgm:prSet presAssocID="{79959AC3-01AD-43B4-87BF-7880CFCAED9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8BD0C-DCCE-49B3-9664-A52679A70BF1}" type="pres">
      <dgm:prSet presAssocID="{79959AC3-01AD-43B4-87BF-7880CFCAED98}" presName="aSpace" presStyleCnt="0"/>
      <dgm:spPr/>
    </dgm:pt>
  </dgm:ptLst>
  <dgm:cxnLst>
    <dgm:cxn modelId="{BB0182A3-6EDA-4BF1-AF81-A873BA7DA449}" type="presOf" srcId="{847A3F5B-7F6A-42FC-A951-E5E66564E2D3}" destId="{884C399F-8E92-4631-8810-CBF470A0E8B8}" srcOrd="0" destOrd="0" presId="urn:microsoft.com/office/officeart/2005/8/layout/pyramid2"/>
    <dgm:cxn modelId="{05126A0C-29AF-4A67-A43C-22F585A5ACCF}" type="presOf" srcId="{79959AC3-01AD-43B4-87BF-7880CFCAED98}" destId="{FED76444-6B1C-4B7A-BA49-FD126B3A2F51}" srcOrd="0" destOrd="0" presId="urn:microsoft.com/office/officeart/2005/8/layout/pyramid2"/>
    <dgm:cxn modelId="{4913D4FD-0F19-477A-B832-78703E574042}" type="presOf" srcId="{A2890E66-4D65-4888-A2C2-E055ED93AC33}" destId="{C3541814-277E-41A4-B041-E29D7073EE49}" srcOrd="0" destOrd="0" presId="urn:microsoft.com/office/officeart/2005/8/layout/pyramid2"/>
    <dgm:cxn modelId="{EA6E133F-31EC-4F7F-931A-6FEF0ADC6C9D}" srcId="{847A3F5B-7F6A-42FC-A951-E5E66564E2D3}" destId="{7F4AF080-4327-4AD5-98FC-C364353C3B8F}" srcOrd="2" destOrd="0" parTransId="{7A99E76E-260B-48FD-A4AD-3F991BC5A34A}" sibTransId="{BE03B7B2-FA2D-493A-AADD-522E1B2BBAA3}"/>
    <dgm:cxn modelId="{C4825CAC-2485-45BA-ADC5-6754BE0F2229}" type="presOf" srcId="{1D16CA8C-1A64-4221-A0B9-86417D57C493}" destId="{1AA2A7A2-9BEC-4023-A128-34DF82B35420}" srcOrd="0" destOrd="0" presId="urn:microsoft.com/office/officeart/2005/8/layout/pyramid2"/>
    <dgm:cxn modelId="{81958D30-763F-4B4F-B0E6-4DE8166D56DB}" srcId="{847A3F5B-7F6A-42FC-A951-E5E66564E2D3}" destId="{79959AC3-01AD-43B4-87BF-7880CFCAED98}" srcOrd="3" destOrd="0" parTransId="{512EF7CA-31BA-4D4C-A74C-F0172F04AE56}" sibTransId="{0267DB35-9E97-46CA-BF8E-07EA0F7C0FD6}"/>
    <dgm:cxn modelId="{FF2BAE2F-A81B-4841-B55F-15D7E5229154}" srcId="{847A3F5B-7F6A-42FC-A951-E5E66564E2D3}" destId="{A2890E66-4D65-4888-A2C2-E055ED93AC33}" srcOrd="1" destOrd="0" parTransId="{362432E9-E787-461C-A862-400E152EF8C9}" sibTransId="{1846BE8E-CFED-4A78-87A1-134DAEB05BFF}"/>
    <dgm:cxn modelId="{1E25F5B5-AD11-4A02-A422-7739CC7E5F4D}" srcId="{847A3F5B-7F6A-42FC-A951-E5E66564E2D3}" destId="{1D16CA8C-1A64-4221-A0B9-86417D57C493}" srcOrd="0" destOrd="0" parTransId="{845A216F-ED80-4E7D-8894-1981138E65DA}" sibTransId="{4E02CD6B-B74E-494A-90D1-C36C9D2A0F27}"/>
    <dgm:cxn modelId="{66F2AD11-6ABC-4C99-8552-576A52643012}" type="presOf" srcId="{7F4AF080-4327-4AD5-98FC-C364353C3B8F}" destId="{610CED15-A594-47E6-9C7F-767AB4EC735A}" srcOrd="0" destOrd="0" presId="urn:microsoft.com/office/officeart/2005/8/layout/pyramid2"/>
    <dgm:cxn modelId="{AF2B05AC-357D-4682-BB8A-22499E361563}" type="presParOf" srcId="{884C399F-8E92-4631-8810-CBF470A0E8B8}" destId="{5311C41F-2B33-4B56-90C4-973FDF1E9587}" srcOrd="0" destOrd="0" presId="urn:microsoft.com/office/officeart/2005/8/layout/pyramid2"/>
    <dgm:cxn modelId="{7CF99E92-B537-4554-AAAE-DD07E60EFF75}" type="presParOf" srcId="{884C399F-8E92-4631-8810-CBF470A0E8B8}" destId="{D975A01B-380F-445D-A2E0-69F91C407677}" srcOrd="1" destOrd="0" presId="urn:microsoft.com/office/officeart/2005/8/layout/pyramid2"/>
    <dgm:cxn modelId="{53ECA787-865B-4622-911F-2C9791B479AF}" type="presParOf" srcId="{D975A01B-380F-445D-A2E0-69F91C407677}" destId="{1AA2A7A2-9BEC-4023-A128-34DF82B35420}" srcOrd="0" destOrd="0" presId="urn:microsoft.com/office/officeart/2005/8/layout/pyramid2"/>
    <dgm:cxn modelId="{0B1888CC-3B4B-444D-91F1-3DAC2D1780FA}" type="presParOf" srcId="{D975A01B-380F-445D-A2E0-69F91C407677}" destId="{BA0FDEBE-B6BA-40E0-BC22-ED7E69103125}" srcOrd="1" destOrd="0" presId="urn:microsoft.com/office/officeart/2005/8/layout/pyramid2"/>
    <dgm:cxn modelId="{79C1CFDA-D405-44EA-9857-1F09B0BB90CC}" type="presParOf" srcId="{D975A01B-380F-445D-A2E0-69F91C407677}" destId="{C3541814-277E-41A4-B041-E29D7073EE49}" srcOrd="2" destOrd="0" presId="urn:microsoft.com/office/officeart/2005/8/layout/pyramid2"/>
    <dgm:cxn modelId="{CA984475-06D1-4B57-AE07-5C415BFC4F84}" type="presParOf" srcId="{D975A01B-380F-445D-A2E0-69F91C407677}" destId="{0266B558-9119-4BEF-BBAF-7F89530B7B06}" srcOrd="3" destOrd="0" presId="urn:microsoft.com/office/officeart/2005/8/layout/pyramid2"/>
    <dgm:cxn modelId="{63522F58-F2C3-4A57-A468-30E24F4081F6}" type="presParOf" srcId="{D975A01B-380F-445D-A2E0-69F91C407677}" destId="{610CED15-A594-47E6-9C7F-767AB4EC735A}" srcOrd="4" destOrd="0" presId="urn:microsoft.com/office/officeart/2005/8/layout/pyramid2"/>
    <dgm:cxn modelId="{C60CD689-517D-4262-817C-8CE178C38731}" type="presParOf" srcId="{D975A01B-380F-445D-A2E0-69F91C407677}" destId="{FC5BF68E-16DE-44C7-9DB3-4CACF0CB868B}" srcOrd="5" destOrd="0" presId="urn:microsoft.com/office/officeart/2005/8/layout/pyramid2"/>
    <dgm:cxn modelId="{F626B830-294B-4076-9DD4-B1EF4ABFB047}" type="presParOf" srcId="{D975A01B-380F-445D-A2E0-69F91C407677}" destId="{FED76444-6B1C-4B7A-BA49-FD126B3A2F51}" srcOrd="6" destOrd="0" presId="urn:microsoft.com/office/officeart/2005/8/layout/pyramid2"/>
    <dgm:cxn modelId="{488F10A0-8ADB-43C3-A6A3-D37E2A9E4416}" type="presParOf" srcId="{D975A01B-380F-445D-A2E0-69F91C407677}" destId="{5868BD0C-DCCE-49B3-9664-A52679A70BF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7A3F5B-7F6A-42FC-A951-E5E66564E2D3}" type="doc">
      <dgm:prSet loTypeId="urn:microsoft.com/office/officeart/2005/8/layout/pyramid2" loCatId="pyramid" qsTypeId="urn:microsoft.com/office/officeart/2005/8/quickstyle/simple1" qsCatId="simple" csTypeId="urn:microsoft.com/office/officeart/2005/8/colors/accent3_2" csCatId="accent3" phldr="1"/>
      <dgm:spPr/>
    </dgm:pt>
    <dgm:pt modelId="{1D16CA8C-1A64-4221-A0B9-86417D57C493}">
      <dgm:prSet phldrT="[Text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Century Gothic" panose="020B0502020202020204" pitchFamily="34" charset="0"/>
            </a:rPr>
            <a:t>The Act should incorporate policy related to charging station for Electric Vehicles </a:t>
          </a:r>
        </a:p>
      </dgm:t>
    </dgm:pt>
    <dgm:pt modelId="{845A216F-ED80-4E7D-8894-1981138E65DA}" type="parTrans" cxnId="{1E25F5B5-AD11-4A02-A422-7739CC7E5F4D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E02CD6B-B74E-494A-90D1-C36C9D2A0F27}" type="sibTrans" cxnId="{1E25F5B5-AD11-4A02-A422-7739CC7E5F4D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A2890E66-4D65-4888-A2C2-E055ED93AC33}">
      <dgm:prSet phldrT="[Text]" custT="1"/>
      <dgm:spPr>
        <a:solidFill>
          <a:srgbClr val="DDDDDD">
            <a:alpha val="90000"/>
          </a:srgbClr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</a:rPr>
            <a:t>VAT exemption for hydro mechanicals</a:t>
          </a:r>
        </a:p>
      </dgm:t>
    </dgm:pt>
    <dgm:pt modelId="{362432E9-E787-461C-A862-400E152EF8C9}" type="parTrans" cxnId="{FF2BAE2F-A81B-4841-B55F-15D7E5229154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1846BE8E-CFED-4A78-87A1-134DAEB05BFF}" type="sibTrans" cxnId="{FF2BAE2F-A81B-4841-B55F-15D7E5229154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7F4AF080-4327-4AD5-98FC-C364353C3B8F}">
      <dgm:prSet phldrT="[Text]" custT="1"/>
      <dgm:spPr>
        <a:solidFill>
          <a:srgbClr val="92D050">
            <a:alpha val="90000"/>
          </a:srgb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</a:rPr>
            <a:t> Minimum compensation should be guaranteed for the basket project</a:t>
          </a:r>
        </a:p>
      </dgm:t>
    </dgm:pt>
    <dgm:pt modelId="{7A99E76E-260B-48FD-A4AD-3F991BC5A34A}" type="parTrans" cxnId="{EA6E133F-31EC-4F7F-931A-6FEF0ADC6C9D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BE03B7B2-FA2D-493A-AADD-522E1B2BBAA3}" type="sibTrans" cxnId="{EA6E133F-31EC-4F7F-931A-6FEF0ADC6C9D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79959AC3-01AD-43B4-87BF-7880CFCAED98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Century Gothic" panose="020B0502020202020204" pitchFamily="34" charset="0"/>
            </a:rPr>
            <a:t>Flexibility in shareholders structure before COD (current draft act states that more than 25% of the share can not be transferred, hence discouraging investment, FDI) </a:t>
          </a:r>
        </a:p>
      </dgm:t>
    </dgm:pt>
    <dgm:pt modelId="{512EF7CA-31BA-4D4C-A74C-F0172F04AE56}" type="parTrans" cxnId="{81958D30-763F-4B4F-B0E6-4DE8166D56DB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267DB35-9E97-46CA-BF8E-07EA0F7C0FD6}" type="sibTrans" cxnId="{81958D30-763F-4B4F-B0E6-4DE8166D56DB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884C399F-8E92-4631-8810-CBF470A0E8B8}" type="pres">
      <dgm:prSet presAssocID="{847A3F5B-7F6A-42FC-A951-E5E66564E2D3}" presName="compositeShape" presStyleCnt="0">
        <dgm:presLayoutVars>
          <dgm:dir/>
          <dgm:resizeHandles/>
        </dgm:presLayoutVars>
      </dgm:prSet>
      <dgm:spPr/>
    </dgm:pt>
    <dgm:pt modelId="{5311C41F-2B33-4B56-90C4-973FDF1E9587}" type="pres">
      <dgm:prSet presAssocID="{847A3F5B-7F6A-42FC-A951-E5E66564E2D3}" presName="pyramid" presStyleLbl="node1" presStyleIdx="0" presStyleCnt="1"/>
      <dgm:spPr/>
    </dgm:pt>
    <dgm:pt modelId="{D975A01B-380F-445D-A2E0-69F91C407677}" type="pres">
      <dgm:prSet presAssocID="{847A3F5B-7F6A-42FC-A951-E5E66564E2D3}" presName="theList" presStyleCnt="0"/>
      <dgm:spPr/>
    </dgm:pt>
    <dgm:pt modelId="{1AA2A7A2-9BEC-4023-A128-34DF82B35420}" type="pres">
      <dgm:prSet presAssocID="{1D16CA8C-1A64-4221-A0B9-86417D57C49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FDEBE-B6BA-40E0-BC22-ED7E69103125}" type="pres">
      <dgm:prSet presAssocID="{1D16CA8C-1A64-4221-A0B9-86417D57C493}" presName="aSpace" presStyleCnt="0"/>
      <dgm:spPr/>
    </dgm:pt>
    <dgm:pt modelId="{C3541814-277E-41A4-B041-E29D7073EE49}" type="pres">
      <dgm:prSet presAssocID="{A2890E66-4D65-4888-A2C2-E055ED93AC3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6B558-9119-4BEF-BBAF-7F89530B7B06}" type="pres">
      <dgm:prSet presAssocID="{A2890E66-4D65-4888-A2C2-E055ED93AC33}" presName="aSpace" presStyleCnt="0"/>
      <dgm:spPr/>
    </dgm:pt>
    <dgm:pt modelId="{610CED15-A594-47E6-9C7F-767AB4EC735A}" type="pres">
      <dgm:prSet presAssocID="{7F4AF080-4327-4AD5-98FC-C364353C3B8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BF68E-16DE-44C7-9DB3-4CACF0CB868B}" type="pres">
      <dgm:prSet presAssocID="{7F4AF080-4327-4AD5-98FC-C364353C3B8F}" presName="aSpace" presStyleCnt="0"/>
      <dgm:spPr/>
    </dgm:pt>
    <dgm:pt modelId="{FED76444-6B1C-4B7A-BA49-FD126B3A2F51}" type="pres">
      <dgm:prSet presAssocID="{79959AC3-01AD-43B4-87BF-7880CFCAED9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8BD0C-DCCE-49B3-9664-A52679A70BF1}" type="pres">
      <dgm:prSet presAssocID="{79959AC3-01AD-43B4-87BF-7880CFCAED98}" presName="aSpace" presStyleCnt="0"/>
      <dgm:spPr/>
    </dgm:pt>
  </dgm:ptLst>
  <dgm:cxnLst>
    <dgm:cxn modelId="{2CAA65DE-06E8-4AAA-8BE7-F737D06FBA0C}" type="presOf" srcId="{7F4AF080-4327-4AD5-98FC-C364353C3B8F}" destId="{610CED15-A594-47E6-9C7F-767AB4EC735A}" srcOrd="0" destOrd="0" presId="urn:microsoft.com/office/officeart/2005/8/layout/pyramid2"/>
    <dgm:cxn modelId="{2A857CE9-F601-4B55-B76B-F1B74E4B9814}" type="presOf" srcId="{1D16CA8C-1A64-4221-A0B9-86417D57C493}" destId="{1AA2A7A2-9BEC-4023-A128-34DF82B35420}" srcOrd="0" destOrd="0" presId="urn:microsoft.com/office/officeart/2005/8/layout/pyramid2"/>
    <dgm:cxn modelId="{F38B3907-6E77-4865-B797-D55B9FFC32A9}" type="presOf" srcId="{A2890E66-4D65-4888-A2C2-E055ED93AC33}" destId="{C3541814-277E-41A4-B041-E29D7073EE49}" srcOrd="0" destOrd="0" presId="urn:microsoft.com/office/officeart/2005/8/layout/pyramid2"/>
    <dgm:cxn modelId="{EA6E133F-31EC-4F7F-931A-6FEF0ADC6C9D}" srcId="{847A3F5B-7F6A-42FC-A951-E5E66564E2D3}" destId="{7F4AF080-4327-4AD5-98FC-C364353C3B8F}" srcOrd="2" destOrd="0" parTransId="{7A99E76E-260B-48FD-A4AD-3F991BC5A34A}" sibTransId="{BE03B7B2-FA2D-493A-AADD-522E1B2BBAA3}"/>
    <dgm:cxn modelId="{A6BBB305-ECF4-47CD-8DAF-A59176E275D0}" type="presOf" srcId="{79959AC3-01AD-43B4-87BF-7880CFCAED98}" destId="{FED76444-6B1C-4B7A-BA49-FD126B3A2F51}" srcOrd="0" destOrd="0" presId="urn:microsoft.com/office/officeart/2005/8/layout/pyramid2"/>
    <dgm:cxn modelId="{81958D30-763F-4B4F-B0E6-4DE8166D56DB}" srcId="{847A3F5B-7F6A-42FC-A951-E5E66564E2D3}" destId="{79959AC3-01AD-43B4-87BF-7880CFCAED98}" srcOrd="3" destOrd="0" parTransId="{512EF7CA-31BA-4D4C-A74C-F0172F04AE56}" sibTransId="{0267DB35-9E97-46CA-BF8E-07EA0F7C0FD6}"/>
    <dgm:cxn modelId="{FF2BAE2F-A81B-4841-B55F-15D7E5229154}" srcId="{847A3F5B-7F6A-42FC-A951-E5E66564E2D3}" destId="{A2890E66-4D65-4888-A2C2-E055ED93AC33}" srcOrd="1" destOrd="0" parTransId="{362432E9-E787-461C-A862-400E152EF8C9}" sibTransId="{1846BE8E-CFED-4A78-87A1-134DAEB05BFF}"/>
    <dgm:cxn modelId="{1E25F5B5-AD11-4A02-A422-7739CC7E5F4D}" srcId="{847A3F5B-7F6A-42FC-A951-E5E66564E2D3}" destId="{1D16CA8C-1A64-4221-A0B9-86417D57C493}" srcOrd="0" destOrd="0" parTransId="{845A216F-ED80-4E7D-8894-1981138E65DA}" sibTransId="{4E02CD6B-B74E-494A-90D1-C36C9D2A0F27}"/>
    <dgm:cxn modelId="{2E422EE3-3EC0-4DA8-835C-48DFA702B66D}" type="presOf" srcId="{847A3F5B-7F6A-42FC-A951-E5E66564E2D3}" destId="{884C399F-8E92-4631-8810-CBF470A0E8B8}" srcOrd="0" destOrd="0" presId="urn:microsoft.com/office/officeart/2005/8/layout/pyramid2"/>
    <dgm:cxn modelId="{28F4E956-6445-4402-89E5-D2DC8DF8E212}" type="presParOf" srcId="{884C399F-8E92-4631-8810-CBF470A0E8B8}" destId="{5311C41F-2B33-4B56-90C4-973FDF1E9587}" srcOrd="0" destOrd="0" presId="urn:microsoft.com/office/officeart/2005/8/layout/pyramid2"/>
    <dgm:cxn modelId="{2DB563B4-F4B5-415B-A9DE-26E174B95AEF}" type="presParOf" srcId="{884C399F-8E92-4631-8810-CBF470A0E8B8}" destId="{D975A01B-380F-445D-A2E0-69F91C407677}" srcOrd="1" destOrd="0" presId="urn:microsoft.com/office/officeart/2005/8/layout/pyramid2"/>
    <dgm:cxn modelId="{06EA0AA4-355B-4C07-8D04-B0DBD8AD768A}" type="presParOf" srcId="{D975A01B-380F-445D-A2E0-69F91C407677}" destId="{1AA2A7A2-9BEC-4023-A128-34DF82B35420}" srcOrd="0" destOrd="0" presId="urn:microsoft.com/office/officeart/2005/8/layout/pyramid2"/>
    <dgm:cxn modelId="{70D2AE83-DC6A-4663-ADF3-55B981DBC178}" type="presParOf" srcId="{D975A01B-380F-445D-A2E0-69F91C407677}" destId="{BA0FDEBE-B6BA-40E0-BC22-ED7E69103125}" srcOrd="1" destOrd="0" presId="urn:microsoft.com/office/officeart/2005/8/layout/pyramid2"/>
    <dgm:cxn modelId="{33D2E780-C3A8-431E-9361-29C98E560C3A}" type="presParOf" srcId="{D975A01B-380F-445D-A2E0-69F91C407677}" destId="{C3541814-277E-41A4-B041-E29D7073EE49}" srcOrd="2" destOrd="0" presId="urn:microsoft.com/office/officeart/2005/8/layout/pyramid2"/>
    <dgm:cxn modelId="{EECDEFAB-B996-4710-9081-8FDD5897350A}" type="presParOf" srcId="{D975A01B-380F-445D-A2E0-69F91C407677}" destId="{0266B558-9119-4BEF-BBAF-7F89530B7B06}" srcOrd="3" destOrd="0" presId="urn:microsoft.com/office/officeart/2005/8/layout/pyramid2"/>
    <dgm:cxn modelId="{C5B0B1EE-077E-4C5E-9DA4-F20B101B26C8}" type="presParOf" srcId="{D975A01B-380F-445D-A2E0-69F91C407677}" destId="{610CED15-A594-47E6-9C7F-767AB4EC735A}" srcOrd="4" destOrd="0" presId="urn:microsoft.com/office/officeart/2005/8/layout/pyramid2"/>
    <dgm:cxn modelId="{6282945A-E341-43E8-B5FA-A97BD5680D4E}" type="presParOf" srcId="{D975A01B-380F-445D-A2E0-69F91C407677}" destId="{FC5BF68E-16DE-44C7-9DB3-4CACF0CB868B}" srcOrd="5" destOrd="0" presId="urn:microsoft.com/office/officeart/2005/8/layout/pyramid2"/>
    <dgm:cxn modelId="{3744D1A9-FAB8-4AFC-A728-F5906B04D33F}" type="presParOf" srcId="{D975A01B-380F-445D-A2E0-69F91C407677}" destId="{FED76444-6B1C-4B7A-BA49-FD126B3A2F51}" srcOrd="6" destOrd="0" presId="urn:microsoft.com/office/officeart/2005/8/layout/pyramid2"/>
    <dgm:cxn modelId="{5F83DB1F-04D3-48EC-BBE5-C4538A6722A8}" type="presParOf" srcId="{D975A01B-380F-445D-A2E0-69F91C407677}" destId="{5868BD0C-DCCE-49B3-9664-A52679A70BF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27B12D-FECB-4968-BBF6-21067B9C6585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2F4217-257D-4EFE-8026-A9B5C9C5ABB5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Correct national level understanding about hydropower and water resources  potential</a:t>
          </a:r>
        </a:p>
      </dgm:t>
    </dgm:pt>
    <dgm:pt modelId="{C3C5CA4D-ABDC-428F-8F6B-07422064878E}" type="parTrans" cxnId="{9EBC6E1D-94AC-44D8-A789-7896C371EFD9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26EE0C5A-09E1-4B56-B812-E162F105D211}" type="sibTrans" cxnId="{9EBC6E1D-94AC-44D8-A789-7896C371EFD9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823D1B76-5B28-4452-B0CF-0A6248AEC0BF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Have a reliable mechanism to assess future electricity demand</a:t>
          </a:r>
        </a:p>
      </dgm:t>
    </dgm:pt>
    <dgm:pt modelId="{7198F91B-CDC9-4DD7-8B8E-67B3706E8637}" type="parTrans" cxnId="{B6CEE1FC-747C-4B09-ABB6-40EB87504583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131085F1-DC0D-42CC-97BE-8F66EFA27EA3}" type="sibTrans" cxnId="{B6CEE1FC-747C-4B09-ABB6-40EB87504583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8B161C7B-0AAF-431F-9668-56367F4F7FF9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Stability, consistency and reliability of government policies and decisions</a:t>
          </a:r>
        </a:p>
      </dgm:t>
    </dgm:pt>
    <dgm:pt modelId="{0D35F92E-41DE-4FE2-AD2E-AF3772814BCE}" type="parTrans" cxnId="{64AE0776-3EA8-4F14-A871-9A168C7C933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625B1356-F671-4965-9987-979E54A26EA6}" type="sibTrans" cxnId="{64AE0776-3EA8-4F14-A871-9A168C7C933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17EB1C87-2CF9-41C3-93C1-32DC55D4D9F1}" type="pres">
      <dgm:prSet presAssocID="{9827B12D-FECB-4968-BBF6-21067B9C658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0D8BAF0-E6C9-4FEE-A078-2E4139E8B6CD}" type="pres">
      <dgm:prSet presAssocID="{8B161C7B-0AAF-431F-9668-56367F4F7FF9}" presName="Accent3" presStyleCnt="0"/>
      <dgm:spPr/>
    </dgm:pt>
    <dgm:pt modelId="{75A245C3-FB41-4DE3-AB01-8AA6E6A5D81F}" type="pres">
      <dgm:prSet presAssocID="{8B161C7B-0AAF-431F-9668-56367F4F7FF9}" presName="Accent" presStyleLbl="node1" presStyleIdx="0" presStyleCnt="3"/>
      <dgm:spPr/>
    </dgm:pt>
    <dgm:pt modelId="{ED117047-5F1F-47C5-81F4-49BE759E8BED}" type="pres">
      <dgm:prSet presAssocID="{8B161C7B-0AAF-431F-9668-56367F4F7FF9}" presName="ParentBackground3" presStyleCnt="0"/>
      <dgm:spPr/>
    </dgm:pt>
    <dgm:pt modelId="{C81FBCC1-DAE5-4C69-A39B-BF032EDB26BD}" type="pres">
      <dgm:prSet presAssocID="{8B161C7B-0AAF-431F-9668-56367F4F7FF9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248B6A7-B051-4EFC-BB4D-2FA7575452EA}" type="pres">
      <dgm:prSet presAssocID="{8B161C7B-0AAF-431F-9668-56367F4F7FF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13C5F-FC66-4D97-9E10-CFC1C4196CB3}" type="pres">
      <dgm:prSet presAssocID="{823D1B76-5B28-4452-B0CF-0A6248AEC0BF}" presName="Accent2" presStyleCnt="0"/>
      <dgm:spPr/>
    </dgm:pt>
    <dgm:pt modelId="{A0F0405A-A406-4BF6-AC06-ADD6CBD63A2C}" type="pres">
      <dgm:prSet presAssocID="{823D1B76-5B28-4452-B0CF-0A6248AEC0BF}" presName="Accent" presStyleLbl="node1" presStyleIdx="1" presStyleCnt="3"/>
      <dgm:spPr/>
    </dgm:pt>
    <dgm:pt modelId="{66DC5A25-5488-4EDA-B512-226BB889B00F}" type="pres">
      <dgm:prSet presAssocID="{823D1B76-5B28-4452-B0CF-0A6248AEC0BF}" presName="ParentBackground2" presStyleCnt="0"/>
      <dgm:spPr/>
    </dgm:pt>
    <dgm:pt modelId="{E550DB20-DA4C-4171-9936-A9D6940A7889}" type="pres">
      <dgm:prSet presAssocID="{823D1B76-5B28-4452-B0CF-0A6248AEC0BF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AAB63AF4-04E9-4FA6-9313-5A8ACB6D95F3}" type="pres">
      <dgm:prSet presAssocID="{823D1B76-5B28-4452-B0CF-0A6248AEC0B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CA7A-7261-498C-BA70-98347002A55A}" type="pres">
      <dgm:prSet presAssocID="{1E2F4217-257D-4EFE-8026-A9B5C9C5ABB5}" presName="Accent1" presStyleCnt="0"/>
      <dgm:spPr/>
    </dgm:pt>
    <dgm:pt modelId="{CC6BAD27-89AC-462E-B9B9-D5E4B8AEA39D}" type="pres">
      <dgm:prSet presAssocID="{1E2F4217-257D-4EFE-8026-A9B5C9C5ABB5}" presName="Accent" presStyleLbl="node1" presStyleIdx="2" presStyleCnt="3"/>
      <dgm:spPr/>
    </dgm:pt>
    <dgm:pt modelId="{27803AEA-546F-4B90-99B3-03453F4B1132}" type="pres">
      <dgm:prSet presAssocID="{1E2F4217-257D-4EFE-8026-A9B5C9C5ABB5}" presName="ParentBackground1" presStyleCnt="0"/>
      <dgm:spPr/>
    </dgm:pt>
    <dgm:pt modelId="{32981CED-EBD4-4969-8A27-5DEB39F0BFAF}" type="pres">
      <dgm:prSet presAssocID="{1E2F4217-257D-4EFE-8026-A9B5C9C5ABB5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E24E6A23-C60E-4B23-9BF1-6E601F41CF4F}" type="pres">
      <dgm:prSet presAssocID="{1E2F4217-257D-4EFE-8026-A9B5C9C5ABB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E0776-3EA8-4F14-A871-9A168C7C9334}" srcId="{9827B12D-FECB-4968-BBF6-21067B9C6585}" destId="{8B161C7B-0AAF-431F-9668-56367F4F7FF9}" srcOrd="2" destOrd="0" parTransId="{0D35F92E-41DE-4FE2-AD2E-AF3772814BCE}" sibTransId="{625B1356-F671-4965-9987-979E54A26EA6}"/>
    <dgm:cxn modelId="{3608B80F-7635-443C-9314-1710A59DD7C8}" type="presOf" srcId="{823D1B76-5B28-4452-B0CF-0A6248AEC0BF}" destId="{E550DB20-DA4C-4171-9936-A9D6940A7889}" srcOrd="0" destOrd="0" presId="urn:microsoft.com/office/officeart/2011/layout/CircleProcess"/>
    <dgm:cxn modelId="{9EBC6E1D-94AC-44D8-A789-7896C371EFD9}" srcId="{9827B12D-FECB-4968-BBF6-21067B9C6585}" destId="{1E2F4217-257D-4EFE-8026-A9B5C9C5ABB5}" srcOrd="0" destOrd="0" parTransId="{C3C5CA4D-ABDC-428F-8F6B-07422064878E}" sibTransId="{26EE0C5A-09E1-4B56-B812-E162F105D211}"/>
    <dgm:cxn modelId="{A5AA7D66-9A02-44F0-8E54-3B8A1975E5EE}" type="presOf" srcId="{1E2F4217-257D-4EFE-8026-A9B5C9C5ABB5}" destId="{E24E6A23-C60E-4B23-9BF1-6E601F41CF4F}" srcOrd="1" destOrd="0" presId="urn:microsoft.com/office/officeart/2011/layout/CircleProcess"/>
    <dgm:cxn modelId="{B6CEE1FC-747C-4B09-ABB6-40EB87504583}" srcId="{9827B12D-FECB-4968-BBF6-21067B9C6585}" destId="{823D1B76-5B28-4452-B0CF-0A6248AEC0BF}" srcOrd="1" destOrd="0" parTransId="{7198F91B-CDC9-4DD7-8B8E-67B3706E8637}" sibTransId="{131085F1-DC0D-42CC-97BE-8F66EFA27EA3}"/>
    <dgm:cxn modelId="{80E5F3EF-AB33-44F7-B1E1-7049AA09B424}" type="presOf" srcId="{8B161C7B-0AAF-431F-9668-56367F4F7FF9}" destId="{1248B6A7-B051-4EFC-BB4D-2FA7575452EA}" srcOrd="1" destOrd="0" presId="urn:microsoft.com/office/officeart/2011/layout/CircleProcess"/>
    <dgm:cxn modelId="{F1674000-E022-4E28-B147-2EBDC8A80C6A}" type="presOf" srcId="{9827B12D-FECB-4968-BBF6-21067B9C6585}" destId="{17EB1C87-2CF9-41C3-93C1-32DC55D4D9F1}" srcOrd="0" destOrd="0" presId="urn:microsoft.com/office/officeart/2011/layout/CircleProcess"/>
    <dgm:cxn modelId="{A08BB98C-5D8E-48F6-B3F6-EA163637A7AA}" type="presOf" srcId="{823D1B76-5B28-4452-B0CF-0A6248AEC0BF}" destId="{AAB63AF4-04E9-4FA6-9313-5A8ACB6D95F3}" srcOrd="1" destOrd="0" presId="urn:microsoft.com/office/officeart/2011/layout/CircleProcess"/>
    <dgm:cxn modelId="{B4E9F45B-019E-4400-92A3-BA79C5C31182}" type="presOf" srcId="{8B161C7B-0AAF-431F-9668-56367F4F7FF9}" destId="{C81FBCC1-DAE5-4C69-A39B-BF032EDB26BD}" srcOrd="0" destOrd="0" presId="urn:microsoft.com/office/officeart/2011/layout/CircleProcess"/>
    <dgm:cxn modelId="{A1DE2A8A-A00A-4F85-918A-B09ABBD19E22}" type="presOf" srcId="{1E2F4217-257D-4EFE-8026-A9B5C9C5ABB5}" destId="{32981CED-EBD4-4969-8A27-5DEB39F0BFAF}" srcOrd="0" destOrd="0" presId="urn:microsoft.com/office/officeart/2011/layout/CircleProcess"/>
    <dgm:cxn modelId="{5357B584-0C1D-455A-B268-46F9AAC0B92D}" type="presParOf" srcId="{17EB1C87-2CF9-41C3-93C1-32DC55D4D9F1}" destId="{70D8BAF0-E6C9-4FEE-A078-2E4139E8B6CD}" srcOrd="0" destOrd="0" presId="urn:microsoft.com/office/officeart/2011/layout/CircleProcess"/>
    <dgm:cxn modelId="{89960657-F3CD-42A5-AA09-0F69BA714279}" type="presParOf" srcId="{70D8BAF0-E6C9-4FEE-A078-2E4139E8B6CD}" destId="{75A245C3-FB41-4DE3-AB01-8AA6E6A5D81F}" srcOrd="0" destOrd="0" presId="urn:microsoft.com/office/officeart/2011/layout/CircleProcess"/>
    <dgm:cxn modelId="{B9080161-CAB8-49F0-9C66-802D185FBE93}" type="presParOf" srcId="{17EB1C87-2CF9-41C3-93C1-32DC55D4D9F1}" destId="{ED117047-5F1F-47C5-81F4-49BE759E8BED}" srcOrd="1" destOrd="0" presId="urn:microsoft.com/office/officeart/2011/layout/CircleProcess"/>
    <dgm:cxn modelId="{D8D2C6F0-D352-4F04-BCB0-B5238F656B5F}" type="presParOf" srcId="{ED117047-5F1F-47C5-81F4-49BE759E8BED}" destId="{C81FBCC1-DAE5-4C69-A39B-BF032EDB26BD}" srcOrd="0" destOrd="0" presId="urn:microsoft.com/office/officeart/2011/layout/CircleProcess"/>
    <dgm:cxn modelId="{CCAFADDB-EB39-467C-9164-EB1DC030583A}" type="presParOf" srcId="{17EB1C87-2CF9-41C3-93C1-32DC55D4D9F1}" destId="{1248B6A7-B051-4EFC-BB4D-2FA7575452EA}" srcOrd="2" destOrd="0" presId="urn:microsoft.com/office/officeart/2011/layout/CircleProcess"/>
    <dgm:cxn modelId="{5F1A336A-D6C7-499E-BC90-F373C1AC97D6}" type="presParOf" srcId="{17EB1C87-2CF9-41C3-93C1-32DC55D4D9F1}" destId="{6A613C5F-FC66-4D97-9E10-CFC1C4196CB3}" srcOrd="3" destOrd="0" presId="urn:microsoft.com/office/officeart/2011/layout/CircleProcess"/>
    <dgm:cxn modelId="{DC7E5AE5-C825-44DC-AC5D-2B5C946A1E43}" type="presParOf" srcId="{6A613C5F-FC66-4D97-9E10-CFC1C4196CB3}" destId="{A0F0405A-A406-4BF6-AC06-ADD6CBD63A2C}" srcOrd="0" destOrd="0" presId="urn:microsoft.com/office/officeart/2011/layout/CircleProcess"/>
    <dgm:cxn modelId="{850F344F-90D6-4952-9ED0-9358EBD7A9B0}" type="presParOf" srcId="{17EB1C87-2CF9-41C3-93C1-32DC55D4D9F1}" destId="{66DC5A25-5488-4EDA-B512-226BB889B00F}" srcOrd="4" destOrd="0" presId="urn:microsoft.com/office/officeart/2011/layout/CircleProcess"/>
    <dgm:cxn modelId="{2B04FF12-F843-4890-854E-2DC4D1A332CA}" type="presParOf" srcId="{66DC5A25-5488-4EDA-B512-226BB889B00F}" destId="{E550DB20-DA4C-4171-9936-A9D6940A7889}" srcOrd="0" destOrd="0" presId="urn:microsoft.com/office/officeart/2011/layout/CircleProcess"/>
    <dgm:cxn modelId="{B087927C-0115-4C30-ADC7-F50CE51071D4}" type="presParOf" srcId="{17EB1C87-2CF9-41C3-93C1-32DC55D4D9F1}" destId="{AAB63AF4-04E9-4FA6-9313-5A8ACB6D95F3}" srcOrd="5" destOrd="0" presId="urn:microsoft.com/office/officeart/2011/layout/CircleProcess"/>
    <dgm:cxn modelId="{59951243-6083-4894-A28D-D3D0F14D6EFA}" type="presParOf" srcId="{17EB1C87-2CF9-41C3-93C1-32DC55D4D9F1}" destId="{E94BCA7A-7261-498C-BA70-98347002A55A}" srcOrd="6" destOrd="0" presId="urn:microsoft.com/office/officeart/2011/layout/CircleProcess"/>
    <dgm:cxn modelId="{62FA1713-8362-402F-BE37-42C2E753BE01}" type="presParOf" srcId="{E94BCA7A-7261-498C-BA70-98347002A55A}" destId="{CC6BAD27-89AC-462E-B9B9-D5E4B8AEA39D}" srcOrd="0" destOrd="0" presId="urn:microsoft.com/office/officeart/2011/layout/CircleProcess"/>
    <dgm:cxn modelId="{DA5BE9F4-B85F-4B32-91C3-A47D6CACB97E}" type="presParOf" srcId="{17EB1C87-2CF9-41C3-93C1-32DC55D4D9F1}" destId="{27803AEA-546F-4B90-99B3-03453F4B1132}" srcOrd="7" destOrd="0" presId="urn:microsoft.com/office/officeart/2011/layout/CircleProcess"/>
    <dgm:cxn modelId="{0B92CC5F-066B-47AF-9DA4-C388E0102ED4}" type="presParOf" srcId="{27803AEA-546F-4B90-99B3-03453F4B1132}" destId="{32981CED-EBD4-4969-8A27-5DEB39F0BFAF}" srcOrd="0" destOrd="0" presId="urn:microsoft.com/office/officeart/2011/layout/CircleProcess"/>
    <dgm:cxn modelId="{BF9DBEF5-F4D7-4D1D-A2A2-CDE8EB9755DC}" type="presParOf" srcId="{17EB1C87-2CF9-41C3-93C1-32DC55D4D9F1}" destId="{E24E6A23-C60E-4B23-9BF1-6E601F41CF4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BFC0C-7226-4631-9FA0-6E35565245D0}">
      <dsp:nvSpPr>
        <dsp:cNvPr id="0" name=""/>
        <dsp:cNvSpPr/>
      </dsp:nvSpPr>
      <dsp:spPr>
        <a:xfrm rot="16200000">
          <a:off x="-1042173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447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entury Gothic" panose="020B0502020202020204" pitchFamily="34" charset="0"/>
              <a:cs typeface="Adobe Hebrew"/>
              <a:sym typeface="Wingdings"/>
            </a:rPr>
            <a:t>License issued by </a:t>
          </a:r>
          <a:r>
            <a:rPr lang="en-US" sz="2100" kern="1200" dirty="0">
              <a:latin typeface="Century Gothic" panose="020B0502020202020204" pitchFamily="34" charset="0"/>
              <a:cs typeface="Adobe Hebrew"/>
            </a:rPr>
            <a:t>DOED 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Century Gothic" panose="020B0502020202020204" pitchFamily="34" charset="0"/>
              <a:cs typeface="Adobe Hebrew"/>
            </a:rPr>
            <a:t>24, 726 MW</a:t>
          </a:r>
          <a:endParaRPr lang="en-US" sz="2100" b="1" kern="1200" dirty="0">
            <a:latin typeface="Century Gothic" panose="020B0502020202020204" pitchFamily="34" charset="0"/>
          </a:endParaRPr>
        </a:p>
      </dsp:txBody>
      <dsp:txXfrm rot="5400000">
        <a:off x="2039" y="817880"/>
        <a:ext cx="2000975" cy="2453640"/>
      </dsp:txXfrm>
    </dsp:sp>
    <dsp:sp modelId="{B3832B18-2F83-4E44-87C6-AAF787B0EC46}">
      <dsp:nvSpPr>
        <dsp:cNvPr id="0" name=""/>
        <dsp:cNvSpPr/>
      </dsp:nvSpPr>
      <dsp:spPr>
        <a:xfrm rot="16200000">
          <a:off x="1108875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447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 Projects awaiting survey license: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378 MW</a:t>
          </a:r>
          <a:endParaRPr lang="en-US" sz="2100" b="1" kern="1200" dirty="0">
            <a:latin typeface="Century Gothic" panose="020B0502020202020204" pitchFamily="34" charset="0"/>
          </a:endParaRPr>
        </a:p>
      </dsp:txBody>
      <dsp:txXfrm rot="5400000">
        <a:off x="2153087" y="817880"/>
        <a:ext cx="2000975" cy="2453640"/>
      </dsp:txXfrm>
    </dsp:sp>
    <dsp:sp modelId="{FE170893-7E78-4A62-A6D7-3BEB57DA816A}">
      <dsp:nvSpPr>
        <dsp:cNvPr id="0" name=""/>
        <dsp:cNvSpPr/>
      </dsp:nvSpPr>
      <dsp:spPr>
        <a:xfrm rot="16200000">
          <a:off x="3259924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447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Generational license issued: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7679 MW</a:t>
          </a:r>
          <a:endParaRPr lang="en-US" sz="2100" b="1" kern="1200" dirty="0">
            <a:latin typeface="Century Gothic" panose="020B0502020202020204" pitchFamily="34" charset="0"/>
          </a:endParaRPr>
        </a:p>
      </dsp:txBody>
      <dsp:txXfrm rot="5400000">
        <a:off x="4304136" y="817880"/>
        <a:ext cx="2000975" cy="2453640"/>
      </dsp:txXfrm>
    </dsp:sp>
    <dsp:sp modelId="{65A7967E-C85C-4794-930B-416EC7AE8E5D}">
      <dsp:nvSpPr>
        <dsp:cNvPr id="0" name=""/>
        <dsp:cNvSpPr/>
      </dsp:nvSpPr>
      <dsp:spPr>
        <a:xfrm rot="16200000">
          <a:off x="5410973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447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Projects awaiting generation license: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2013 MW </a:t>
          </a:r>
          <a:endParaRPr lang="en-US" sz="2100" b="1" kern="1200" dirty="0">
            <a:latin typeface="Century Gothic" panose="020B0502020202020204" pitchFamily="34" charset="0"/>
          </a:endParaRPr>
        </a:p>
      </dsp:txBody>
      <dsp:txXfrm rot="5400000">
        <a:off x="6455185" y="817880"/>
        <a:ext cx="2000975" cy="2453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BFC0C-7226-4631-9FA0-6E35565245D0}">
      <dsp:nvSpPr>
        <dsp:cNvPr id="0" name=""/>
        <dsp:cNvSpPr/>
      </dsp:nvSpPr>
      <dsp:spPr>
        <a:xfrm rot="16200000">
          <a:off x="-1042173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PPA Completed Projects:   </a:t>
          </a:r>
          <a:r>
            <a:rPr lang="en-US" sz="2000" b="1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6042 MW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 rot="5400000">
        <a:off x="2039" y="817880"/>
        <a:ext cx="2000975" cy="2453640"/>
      </dsp:txXfrm>
    </dsp:sp>
    <dsp:sp modelId="{B3832B18-2F83-4E44-87C6-AAF787B0EC46}">
      <dsp:nvSpPr>
        <dsp:cNvPr id="0" name=""/>
        <dsp:cNvSpPr/>
      </dsp:nvSpPr>
      <dsp:spPr>
        <a:xfrm rot="16200000">
          <a:off x="1108875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Projects Under Construction (with FC) 116 projects : </a:t>
          </a:r>
          <a:r>
            <a:rPr lang="en-US" sz="2000" b="1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2810 MW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 rot="5400000">
        <a:off x="2153087" y="817880"/>
        <a:ext cx="2000975" cy="2453640"/>
      </dsp:txXfrm>
    </dsp:sp>
    <dsp:sp modelId="{FE170893-7E78-4A62-A6D7-3BEB57DA816A}">
      <dsp:nvSpPr>
        <dsp:cNvPr id="0" name=""/>
        <dsp:cNvSpPr/>
      </dsp:nvSpPr>
      <dsp:spPr>
        <a:xfrm rot="16200000">
          <a:off x="3259924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Projects (waiting FC) 133 projects: </a:t>
          </a:r>
          <a:r>
            <a:rPr lang="en-US" sz="2000" b="1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2593 MW 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 rot="5400000">
        <a:off x="4304136" y="817880"/>
        <a:ext cx="2000975" cy="2453640"/>
      </dsp:txXfrm>
    </dsp:sp>
    <dsp:sp modelId="{65A7967E-C85C-4794-930B-416EC7AE8E5D}">
      <dsp:nvSpPr>
        <dsp:cNvPr id="0" name=""/>
        <dsp:cNvSpPr/>
      </dsp:nvSpPr>
      <dsp:spPr>
        <a:xfrm rot="16200000">
          <a:off x="5410973" y="1044212"/>
          <a:ext cx="4089400" cy="2000975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Generational license issued: </a:t>
          </a:r>
          <a:r>
            <a:rPr lang="en-US" sz="2000" b="1" kern="1200" smtClean="0">
              <a:latin typeface="Century Gothic" panose="020B0502020202020204" pitchFamily="34" charset="0"/>
              <a:ea typeface="Wingdings"/>
              <a:cs typeface="Adobe Hebrew"/>
              <a:sym typeface="Wingdings"/>
            </a:rPr>
            <a:t>7679 MW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 rot="5400000">
        <a:off x="6455185" y="817880"/>
        <a:ext cx="2000975" cy="2453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6841C-071C-4DDD-88D8-C4C9CC07E521}">
      <dsp:nvSpPr>
        <dsp:cNvPr id="0" name=""/>
        <dsp:cNvSpPr/>
      </dsp:nvSpPr>
      <dsp:spPr>
        <a:xfrm rot="21300000">
          <a:off x="25722" y="2228112"/>
          <a:ext cx="8330555" cy="95397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FA712-CA42-4AE6-ACC7-BD32542C16F8}">
      <dsp:nvSpPr>
        <dsp:cNvPr id="0" name=""/>
        <dsp:cNvSpPr/>
      </dsp:nvSpPr>
      <dsp:spPr>
        <a:xfrm>
          <a:off x="1005840" y="270510"/>
          <a:ext cx="2514600" cy="2164080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98800-97A8-4416-A36B-DCF7EF5402B8}">
      <dsp:nvSpPr>
        <dsp:cNvPr id="0" name=""/>
        <dsp:cNvSpPr/>
      </dsp:nvSpPr>
      <dsp:spPr>
        <a:xfrm>
          <a:off x="76189" y="0"/>
          <a:ext cx="1746165" cy="194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latin typeface="Century Gothic" panose="020B0502020202020204" pitchFamily="34" charset="0"/>
            </a:rPr>
            <a:t>IPPs</a:t>
          </a:r>
          <a:endParaRPr lang="en-US" sz="6400" b="1" kern="1200" dirty="0">
            <a:latin typeface="Century Gothic" panose="020B0502020202020204" pitchFamily="34" charset="0"/>
          </a:endParaRPr>
        </a:p>
      </dsp:txBody>
      <dsp:txXfrm>
        <a:off x="76189" y="0"/>
        <a:ext cx="1746165" cy="1945847"/>
      </dsp:txXfrm>
    </dsp:sp>
    <dsp:sp modelId="{DE1E58A7-8BD5-404D-B349-86BAA1EC09F2}">
      <dsp:nvSpPr>
        <dsp:cNvPr id="0" name=""/>
        <dsp:cNvSpPr/>
      </dsp:nvSpPr>
      <dsp:spPr>
        <a:xfrm>
          <a:off x="4861560" y="2975610"/>
          <a:ext cx="2514600" cy="2164080"/>
        </a:xfrm>
        <a:prstGeom prst="up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8A2F3-5E89-44DB-B634-4D8CEFE19F4F}">
      <dsp:nvSpPr>
        <dsp:cNvPr id="0" name=""/>
        <dsp:cNvSpPr/>
      </dsp:nvSpPr>
      <dsp:spPr>
        <a:xfrm>
          <a:off x="1257300" y="3137916"/>
          <a:ext cx="2682240" cy="227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Century Gothic" panose="020B0502020202020204" pitchFamily="34" charset="0"/>
          </a:endParaRPr>
        </a:p>
      </dsp:txBody>
      <dsp:txXfrm>
        <a:off x="1257300" y="3137916"/>
        <a:ext cx="2682240" cy="2272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F179-22BD-45FA-BE1D-66A7596CC7E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6B5F8-E7D8-4377-B6B5-17975D27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0" y="1357312"/>
            <a:ext cx="9144000" cy="2676525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0" rIns="91440" bIns="45720" anchor="t" anchorCtr="0" upright="1">
            <a:noAutofit/>
          </a:bodyPr>
          <a:lstStyle/>
          <a:p>
            <a:pPr marL="403225" marR="914400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4027412"/>
            <a:ext cx="9144000" cy="282162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114800" rIns="91440" bIns="45720" anchor="t" anchorCtr="0" upright="1">
            <a:noAutofit/>
          </a:bodyPr>
          <a:lstStyle/>
          <a:p>
            <a:pPr marL="914400" marR="914400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914400" algn="ctr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marR="91440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marR="91440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marR="91440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marR="91440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29" y="1480264"/>
            <a:ext cx="88822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914400"/>
            <a:r>
              <a:rPr lang="en-US" sz="2800" dirty="0">
                <a:solidFill>
                  <a:schemeClr val="bg1"/>
                </a:solidFill>
              </a:rPr>
              <a:t>Market Scenario – Hydro Power sectors of Nepal </a:t>
            </a:r>
          </a:p>
          <a:p>
            <a:pPr marL="403225" marR="914400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i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4114800"/>
            <a:ext cx="6535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Sushil Pokharel</a:t>
            </a:r>
          </a:p>
          <a:p>
            <a:pPr marR="91440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Chairman</a:t>
            </a:r>
            <a:endParaRPr lang="en-US" b="1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144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Sushmit Energy</a:t>
            </a:r>
          </a:p>
          <a:p>
            <a:pPr marR="9144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b="1" baseline="30000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Feb, 2020</a:t>
            </a:r>
          </a:p>
          <a:p>
            <a:pPr marR="9144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Venue: Hotel Himalaya, </a:t>
            </a:r>
            <a:r>
              <a:rPr lang="en-US" b="1" dirty="0" err="1">
                <a:solidFill>
                  <a:srgbClr val="FFFFFF"/>
                </a:solidFill>
                <a:latin typeface="Gill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Lalitpur</a:t>
            </a:r>
            <a:endParaRPr lang="en-US" dirty="0">
              <a:solidFill>
                <a:srgbClr val="FFFFFF"/>
              </a:solidFill>
              <a:latin typeface="Gill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9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95D2D45-1CE5-4E5B-B0A6-4281F7D11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537652"/>
              </p:ext>
            </p:extLst>
          </p:nvPr>
        </p:nvGraphicFramePr>
        <p:xfrm>
          <a:off x="-1295400" y="1397000"/>
          <a:ext cx="112014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3366FF"/>
                </a:solidFill>
              </a:rPr>
              <a:t>Way foreword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4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54863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Comments?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USAID’s Nepal Hydropower Development </a:t>
            </a:r>
          </a:p>
        </p:txBody>
      </p:sp>
    </p:spTree>
    <p:extLst>
      <p:ext uri="{BB962C8B-B14F-4D97-AF65-F5344CB8AC3E}">
        <p14:creationId xmlns:p14="http://schemas.microsoft.com/office/powerpoint/2010/main" val="199423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452F91-B137-4509-A741-BBE96073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9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4572A7-328B-40E2-B823-66966B80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33350"/>
            <a:ext cx="8382000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Institutional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1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68F8980-045B-4D3A-A92D-3B9071305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070061"/>
              </p:ext>
            </p:extLst>
          </p:nvPr>
        </p:nvGraphicFramePr>
        <p:xfrm>
          <a:off x="381000" y="1371600"/>
          <a:ext cx="84582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3366FF"/>
                </a:solidFill>
                <a:latin typeface="Century Gothic" panose="020B0502020202020204" pitchFamily="34" charset="0"/>
                <a:cs typeface="Verdana"/>
              </a:rPr>
              <a:t>Overview of hydropower projects in Nepal</a:t>
            </a:r>
            <a:r>
              <a:rPr lang="en-US" sz="9600" b="1" dirty="0">
                <a:latin typeface="Century Gothic" panose="020B0502020202020204" pitchFamily="34" charset="0"/>
              </a:rPr>
              <a:t/>
            </a:r>
            <a:br>
              <a:rPr lang="en-US" sz="9600" b="1" dirty="0">
                <a:latin typeface="Century Gothic" panose="020B0502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8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68F8980-045B-4D3A-A92D-3B9071305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187018"/>
              </p:ext>
            </p:extLst>
          </p:nvPr>
        </p:nvGraphicFramePr>
        <p:xfrm>
          <a:off x="381000" y="1371600"/>
          <a:ext cx="84582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366FF"/>
                </a:solidFill>
                <a:latin typeface="Century Gothic" panose="020B0502020202020204" pitchFamily="34" charset="0"/>
                <a:cs typeface="Verdana"/>
              </a:rPr>
              <a:t>Overview of hydropower projects in Nepal</a:t>
            </a:r>
            <a:r>
              <a:rPr lang="en-US" sz="6600" b="1" dirty="0">
                <a:latin typeface="Century Gothic" panose="020B0502020202020204" pitchFamily="34" charset="0"/>
              </a:rPr>
              <a:t/>
            </a:r>
            <a:br>
              <a:rPr lang="en-US" sz="6600" b="1" dirty="0">
                <a:latin typeface="Century Gothic" panose="020B0502020202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228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CD36DD1-0E6C-442C-B2D6-F3CEA5B9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209451"/>
              </p:ext>
            </p:extLst>
          </p:nvPr>
        </p:nvGraphicFramePr>
        <p:xfrm>
          <a:off x="152400" y="9906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4572000"/>
            <a:ext cx="76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673 MW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49.66%</a:t>
            </a:r>
          </a:p>
          <a:p>
            <a:endParaRPr lang="en-US" dirty="0"/>
          </a:p>
        </p:txBody>
      </p:sp>
      <p:pic>
        <p:nvPicPr>
          <p:cNvPr id="4" name="Picture 3" descr="NEA-logo.jpg">
            <a:extLst>
              <a:ext uri="{FF2B5EF4-FFF2-40B4-BE49-F238E27FC236}">
                <a16:creationId xmlns:a16="http://schemas.microsoft.com/office/drawing/2014/main" xmlns="" id="{DD271619-356D-456B-A873-3A05BD7307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65053"/>
            <a:ext cx="2362199" cy="130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1447800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682 MW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50.34%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366FF"/>
                </a:solidFill>
                <a:latin typeface="Century Gothic" panose="020B0502020202020204" pitchFamily="34" charset="0"/>
                <a:cs typeface="Verdana"/>
              </a:rPr>
              <a:t>Energy Generation : Private Vs. NEA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557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0883" y="2424537"/>
            <a:ext cx="2321694" cy="2008359"/>
            <a:chOff x="3639482" y="1826605"/>
            <a:chExt cx="2321694" cy="2008359"/>
          </a:xfrm>
        </p:grpSpPr>
        <p:sp>
          <p:nvSpPr>
            <p:cNvPr id="25" name="Hexagon 24"/>
            <p:cNvSpPr/>
            <p:nvPr/>
          </p:nvSpPr>
          <p:spPr>
            <a:xfrm>
              <a:off x="3639482" y="1826605"/>
              <a:ext cx="2321694" cy="200835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4"/>
            <p:cNvSpPr/>
            <p:nvPr/>
          </p:nvSpPr>
          <p:spPr>
            <a:xfrm>
              <a:off x="4024219" y="2159418"/>
              <a:ext cx="1552220" cy="1342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Challenges </a:t>
              </a:r>
              <a:endParaRPr lang="en-US" sz="12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Hexagon 2"/>
          <p:cNvSpPr/>
          <p:nvPr/>
        </p:nvSpPr>
        <p:spPr>
          <a:xfrm>
            <a:off x="4864710" y="1463672"/>
            <a:ext cx="875968" cy="75476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3624745" y="597932"/>
            <a:ext cx="1902612" cy="1645982"/>
            <a:chOff x="3853344" y="0"/>
            <a:chExt cx="1902612" cy="1645982"/>
          </a:xfrm>
        </p:grpSpPr>
        <p:sp>
          <p:nvSpPr>
            <p:cNvPr id="23" name="Hexagon 22"/>
            <p:cNvSpPr/>
            <p:nvPr/>
          </p:nvSpPr>
          <p:spPr>
            <a:xfrm>
              <a:off x="3853344" y="0"/>
              <a:ext cx="1902612" cy="164598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7"/>
            <p:cNvSpPr/>
            <p:nvPr/>
          </p:nvSpPr>
          <p:spPr>
            <a:xfrm>
              <a:off x="4168647" y="272774"/>
              <a:ext cx="1272006" cy="110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Century Gothic" panose="020B0502020202020204" pitchFamily="34" charset="0"/>
                </a:rPr>
                <a:t>Large investment for Hydro Power Projects</a:t>
              </a:r>
            </a:p>
          </p:txBody>
        </p:sp>
      </p:grpSp>
      <p:sp>
        <p:nvSpPr>
          <p:cNvPr id="5" name="Hexagon 4"/>
          <p:cNvSpPr/>
          <p:nvPr/>
        </p:nvSpPr>
        <p:spPr>
          <a:xfrm>
            <a:off x="5887033" y="2874676"/>
            <a:ext cx="875968" cy="75476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5369661" y="1610321"/>
            <a:ext cx="1902612" cy="1645982"/>
            <a:chOff x="5598260" y="1012389"/>
            <a:chExt cx="1902612" cy="1645982"/>
          </a:xfrm>
        </p:grpSpPr>
        <p:sp>
          <p:nvSpPr>
            <p:cNvPr id="21" name="Hexagon 20"/>
            <p:cNvSpPr/>
            <p:nvPr/>
          </p:nvSpPr>
          <p:spPr>
            <a:xfrm>
              <a:off x="5598260" y="1012389"/>
              <a:ext cx="1902612" cy="164598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613268"/>
                <a:satOff val="-5162"/>
                <a:lumOff val="6862"/>
                <a:alphaOff val="0"/>
              </a:schemeClr>
            </a:fillRef>
            <a:effectRef idx="1">
              <a:schemeClr val="accent2">
                <a:hueOff val="-1613268"/>
                <a:satOff val="-5162"/>
                <a:lumOff val="6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10"/>
            <p:cNvSpPr/>
            <p:nvPr/>
          </p:nvSpPr>
          <p:spPr>
            <a:xfrm>
              <a:off x="5913563" y="1285163"/>
              <a:ext cx="1272006" cy="110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Century Gothic" panose="020B0502020202020204" pitchFamily="34" charset="0"/>
                </a:rPr>
                <a:t>Time and Cost Overruns </a:t>
              </a:r>
            </a:p>
          </p:txBody>
        </p:sp>
      </p:grpSp>
      <p:sp>
        <p:nvSpPr>
          <p:cNvPr id="7" name="Hexagon 6"/>
          <p:cNvSpPr/>
          <p:nvPr/>
        </p:nvSpPr>
        <p:spPr>
          <a:xfrm>
            <a:off x="5176862" y="4467435"/>
            <a:ext cx="875968" cy="75476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369661" y="3600562"/>
            <a:ext cx="1902612" cy="1645982"/>
            <a:chOff x="5598260" y="3002630"/>
            <a:chExt cx="1902612" cy="1645982"/>
          </a:xfrm>
        </p:grpSpPr>
        <p:sp>
          <p:nvSpPr>
            <p:cNvPr id="19" name="Hexagon 18"/>
            <p:cNvSpPr/>
            <p:nvPr/>
          </p:nvSpPr>
          <p:spPr>
            <a:xfrm>
              <a:off x="5598260" y="3002630"/>
              <a:ext cx="1902612" cy="164598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226535"/>
                <a:satOff val="-10325"/>
                <a:lumOff val="13724"/>
                <a:alphaOff val="0"/>
              </a:schemeClr>
            </a:fillRef>
            <a:effectRef idx="1">
              <a:schemeClr val="accent2">
                <a:hueOff val="-3226535"/>
                <a:satOff val="-10325"/>
                <a:lumOff val="137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13"/>
            <p:cNvSpPr/>
            <p:nvPr/>
          </p:nvSpPr>
          <p:spPr>
            <a:xfrm>
              <a:off x="5913563" y="3275404"/>
              <a:ext cx="1272006" cy="110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Century Gothic" panose="020B0502020202020204" pitchFamily="34" charset="0"/>
                </a:rPr>
                <a:t>Lack of integrated power sector development planning </a:t>
              </a:r>
            </a:p>
          </p:txBody>
        </p:sp>
      </p:grpSp>
      <p:sp>
        <p:nvSpPr>
          <p:cNvPr id="9" name="Hexagon 8"/>
          <p:cNvSpPr/>
          <p:nvPr/>
        </p:nvSpPr>
        <p:spPr>
          <a:xfrm>
            <a:off x="3415204" y="4632770"/>
            <a:ext cx="875968" cy="75476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3624745" y="4614085"/>
            <a:ext cx="1902612" cy="1645982"/>
            <a:chOff x="3853344" y="4016153"/>
            <a:chExt cx="1902612" cy="1645982"/>
          </a:xfrm>
        </p:grpSpPr>
        <p:sp>
          <p:nvSpPr>
            <p:cNvPr id="17" name="Hexagon 16"/>
            <p:cNvSpPr/>
            <p:nvPr/>
          </p:nvSpPr>
          <p:spPr>
            <a:xfrm>
              <a:off x="3853344" y="4016153"/>
              <a:ext cx="1902612" cy="164598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39803"/>
                <a:satOff val="-15487"/>
                <a:lumOff val="20587"/>
                <a:alphaOff val="0"/>
              </a:schemeClr>
            </a:fillRef>
            <a:effectRef idx="1">
              <a:schemeClr val="accent2">
                <a:hueOff val="-4839803"/>
                <a:satOff val="-15487"/>
                <a:lumOff val="205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16"/>
            <p:cNvSpPr/>
            <p:nvPr/>
          </p:nvSpPr>
          <p:spPr>
            <a:xfrm>
              <a:off x="4168647" y="4288927"/>
              <a:ext cx="1272006" cy="110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Century Gothic" panose="020B0502020202020204" pitchFamily="34" charset="0"/>
                </a:rPr>
                <a:t>Inadequate cross-border transmissions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71728" y="3601695"/>
            <a:ext cx="1902612" cy="1645982"/>
            <a:chOff x="2100327" y="3003763"/>
            <a:chExt cx="1902612" cy="1645982"/>
          </a:xfrm>
        </p:grpSpPr>
        <p:sp>
          <p:nvSpPr>
            <p:cNvPr id="15" name="Hexagon 14"/>
            <p:cNvSpPr/>
            <p:nvPr/>
          </p:nvSpPr>
          <p:spPr>
            <a:xfrm>
              <a:off x="2100327" y="3003763"/>
              <a:ext cx="1902612" cy="164598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453070"/>
                <a:satOff val="-20650"/>
                <a:lumOff val="27449"/>
                <a:alphaOff val="0"/>
              </a:schemeClr>
            </a:fillRef>
            <a:effectRef idx="1">
              <a:schemeClr val="accent2">
                <a:hueOff val="-6453070"/>
                <a:satOff val="-20650"/>
                <a:lumOff val="274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18"/>
            <p:cNvSpPr/>
            <p:nvPr/>
          </p:nvSpPr>
          <p:spPr>
            <a:xfrm>
              <a:off x="2415630" y="3276537"/>
              <a:ext cx="1272006" cy="110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Century Gothic" panose="020B0502020202020204" pitchFamily="34" charset="0"/>
                </a:rPr>
                <a:t>Multiple laws and policies (Federal, Provincial and the local)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71728" y="1608057"/>
            <a:ext cx="1902612" cy="1645982"/>
            <a:chOff x="2100327" y="1010125"/>
            <a:chExt cx="1902612" cy="1645982"/>
          </a:xfrm>
        </p:grpSpPr>
        <p:sp>
          <p:nvSpPr>
            <p:cNvPr id="13" name="Hexagon 12"/>
            <p:cNvSpPr/>
            <p:nvPr/>
          </p:nvSpPr>
          <p:spPr>
            <a:xfrm>
              <a:off x="2100327" y="1010125"/>
              <a:ext cx="1902612" cy="164598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066338"/>
                <a:satOff val="-25812"/>
                <a:lumOff val="34311"/>
                <a:alphaOff val="0"/>
              </a:schemeClr>
            </a:fillRef>
            <a:effectRef idx="1">
              <a:schemeClr val="accent2">
                <a:hueOff val="-8066338"/>
                <a:satOff val="-25812"/>
                <a:lumOff val="343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20"/>
            <p:cNvSpPr/>
            <p:nvPr/>
          </p:nvSpPr>
          <p:spPr>
            <a:xfrm>
              <a:off x="2415630" y="1282899"/>
              <a:ext cx="1272006" cy="110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FDI related issue (Hedging, Country Risk etc.)</a:t>
              </a: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6930" y="-234780"/>
            <a:ext cx="8229600" cy="137778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Challenges of hydropower power development</a:t>
            </a:r>
            <a:r>
              <a:rPr lang="en-US" sz="6700" b="1" dirty="0">
                <a:latin typeface="Century Gothic" panose="020B0502020202020204" pitchFamily="34" charset="0"/>
              </a:rPr>
              <a:t/>
            </a:r>
            <a:br>
              <a:rPr lang="en-US" sz="6700" b="1" dirty="0">
                <a:latin typeface="Century Gothic" panose="020B0502020202020204" pitchFamily="34" charset="0"/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22733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B06D997-54FE-4DF8-9166-D8FDA052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855395"/>
              </p:ext>
            </p:extLst>
          </p:nvPr>
        </p:nvGraphicFramePr>
        <p:xfrm>
          <a:off x="380999" y="1066800"/>
          <a:ext cx="812634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Recommendation for Electricity Act 2076</a:t>
            </a:r>
            <a:r>
              <a:rPr lang="en-US" sz="7200" b="1" dirty="0">
                <a:latin typeface="Century Gothic" panose="020B0502020202020204" pitchFamily="34" charset="0"/>
              </a:rPr>
              <a:t/>
            </a:r>
            <a:br>
              <a:rPr lang="en-US" sz="7200" b="1" dirty="0">
                <a:latin typeface="Century Gothic" panose="020B0502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935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B06D997-54FE-4DF8-9166-D8FDA052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744108"/>
              </p:ext>
            </p:extLst>
          </p:nvPr>
        </p:nvGraphicFramePr>
        <p:xfrm>
          <a:off x="-560457" y="914400"/>
          <a:ext cx="962825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Recommendation for Electricity Act 2076</a:t>
            </a:r>
            <a:r>
              <a:rPr lang="en-US" sz="7200" b="1" dirty="0">
                <a:latin typeface="Century Gothic" panose="020B0502020202020204" pitchFamily="34" charset="0"/>
              </a:rPr>
              <a:t/>
            </a:r>
            <a:br>
              <a:rPr lang="en-US" sz="7200" b="1" dirty="0">
                <a:latin typeface="Century Gothic" panose="020B0502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275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315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The Sector</vt:lpstr>
      <vt:lpstr>Institutional Framework</vt:lpstr>
      <vt:lpstr>Overview of hydropower projects in Nepal </vt:lpstr>
      <vt:lpstr>Overview of hydropower projects in Nepal </vt:lpstr>
      <vt:lpstr>Energy Generation : Private Vs. NEA</vt:lpstr>
      <vt:lpstr> Challenges of hydropower power development </vt:lpstr>
      <vt:lpstr>Recommendation for Electricity Act 2076 </vt:lpstr>
      <vt:lpstr>Recommendation for Electricity Act 2076 </vt:lpstr>
      <vt:lpstr>Way foreword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5</cp:revision>
  <dcterms:created xsi:type="dcterms:W3CDTF">2006-08-16T00:00:00Z</dcterms:created>
  <dcterms:modified xsi:type="dcterms:W3CDTF">2020-03-03T05:54:47Z</dcterms:modified>
</cp:coreProperties>
</file>